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1" r:id="rId3"/>
  </p:sldMasterIdLst>
  <p:notesMasterIdLst>
    <p:notesMasterId r:id="rId33"/>
  </p:notesMasterIdLst>
  <p:sldIdLst>
    <p:sldId id="280" r:id="rId4"/>
    <p:sldId id="257" r:id="rId5"/>
    <p:sldId id="291" r:id="rId6"/>
    <p:sldId id="258" r:id="rId7"/>
    <p:sldId id="274" r:id="rId8"/>
    <p:sldId id="261" r:id="rId9"/>
    <p:sldId id="260" r:id="rId10"/>
    <p:sldId id="267" r:id="rId11"/>
    <p:sldId id="266" r:id="rId12"/>
    <p:sldId id="285" r:id="rId13"/>
    <p:sldId id="276" r:id="rId14"/>
    <p:sldId id="275" r:id="rId15"/>
    <p:sldId id="287" r:id="rId16"/>
    <p:sldId id="268" r:id="rId17"/>
    <p:sldId id="286" r:id="rId18"/>
    <p:sldId id="282" r:id="rId19"/>
    <p:sldId id="283" r:id="rId20"/>
    <p:sldId id="271" r:id="rId21"/>
    <p:sldId id="272" r:id="rId22"/>
    <p:sldId id="288" r:id="rId23"/>
    <p:sldId id="273" r:id="rId24"/>
    <p:sldId id="277" r:id="rId25"/>
    <p:sldId id="279" r:id="rId26"/>
    <p:sldId id="290" r:id="rId27"/>
    <p:sldId id="259" r:id="rId28"/>
    <p:sldId id="262" r:id="rId29"/>
    <p:sldId id="269" r:id="rId30"/>
    <p:sldId id="270" r:id="rId31"/>
    <p:sldId id="27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86" d="100"/>
          <a:sy n="86" d="100"/>
        </p:scale>
        <p:origin x="288" y="78"/>
      </p:cViewPr>
      <p:guideLst/>
    </p:cSldViewPr>
  </p:slideViewPr>
  <p:notesTextViewPr>
    <p:cViewPr>
      <p:scale>
        <a:sx n="1" d="1"/>
        <a:sy n="1" d="1"/>
      </p:scale>
      <p:origin x="0" y="0"/>
    </p:cViewPr>
  </p:notesTextViewPr>
  <p:notesViewPr>
    <p:cSldViewPr snapToGrid="0">
      <p:cViewPr>
        <p:scale>
          <a:sx n="100" d="100"/>
          <a:sy n="100" d="100"/>
        </p:scale>
        <p:origin x="2400" y="-12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D17E5-5569-413E-BB20-A8D599DA761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30787B5-E3C6-4EAB-A970-58229B40DCE8}">
      <dgm:prSet/>
      <dgm:spPr/>
      <dgm:t>
        <a:bodyPr/>
        <a:lstStyle/>
        <a:p>
          <a:pPr>
            <a:lnSpc>
              <a:spcPct val="100000"/>
            </a:lnSpc>
          </a:pPr>
          <a:r>
            <a:rPr lang="en-US" b="1"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YOUR INPUT IS VERY IMPORTANT!</a:t>
          </a:r>
          <a:endParaRPr lang="en-US"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endParaRPr>
        </a:p>
      </dgm:t>
    </dgm:pt>
    <dgm:pt modelId="{C2FED158-2624-4A33-8E60-A84CE40F43D1}" type="parTrans" cxnId="{834B1B52-6271-455D-BEC3-D9C17C51769C}">
      <dgm:prSet/>
      <dgm:spPr/>
      <dgm:t>
        <a:bodyPr/>
        <a:lstStyle/>
        <a:p>
          <a:endParaRPr lang="en-US"/>
        </a:p>
      </dgm:t>
    </dgm:pt>
    <dgm:pt modelId="{3446DF88-7051-4B68-A0F2-D8612602C4D9}" type="sibTrans" cxnId="{834B1B52-6271-455D-BEC3-D9C17C51769C}">
      <dgm:prSet/>
      <dgm:spPr/>
      <dgm:t>
        <a:bodyPr/>
        <a:lstStyle/>
        <a:p>
          <a:endParaRPr lang="en-US"/>
        </a:p>
      </dgm:t>
    </dgm:pt>
    <dgm:pt modelId="{D776BFAF-BD31-4A24-B48A-9FDD7C4AE9DC}">
      <dgm:prSet/>
      <dgm:spPr/>
      <dgm:t>
        <a:bodyPr/>
        <a:lstStyle/>
        <a:p>
          <a:pPr>
            <a:lnSpc>
              <a:spcPct val="100000"/>
            </a:lnSpc>
          </a:pPr>
          <a:r>
            <a:rPr lang="en-US" b="1"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admin@bethlehemnh.org </a:t>
          </a:r>
          <a:endParaRPr lang="en-US"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endParaRPr>
        </a:p>
      </dgm:t>
    </dgm:pt>
    <dgm:pt modelId="{0C104D73-4368-4881-BDF7-AC58DA26DEDC}" type="parTrans" cxnId="{985C4E10-F47C-4A79-BE0B-7E0AEFE3F8E3}">
      <dgm:prSet/>
      <dgm:spPr/>
      <dgm:t>
        <a:bodyPr/>
        <a:lstStyle/>
        <a:p>
          <a:endParaRPr lang="en-US"/>
        </a:p>
      </dgm:t>
    </dgm:pt>
    <dgm:pt modelId="{A4C12D48-7B5D-463F-BFC3-5AEA10B5CCBF}" type="sibTrans" cxnId="{985C4E10-F47C-4A79-BE0B-7E0AEFE3F8E3}">
      <dgm:prSet/>
      <dgm:spPr/>
      <dgm:t>
        <a:bodyPr/>
        <a:lstStyle/>
        <a:p>
          <a:endParaRPr lang="en-US"/>
        </a:p>
      </dgm:t>
    </dgm:pt>
    <dgm:pt modelId="{E30EA863-4A73-46D4-8E02-1EF9B8AD6ED9}">
      <dgm:prSet/>
      <dgm:spPr/>
      <dgm:t>
        <a:bodyPr/>
        <a:lstStyle/>
        <a:p>
          <a:pPr>
            <a:lnSpc>
              <a:spcPct val="100000"/>
            </a:lnSpc>
          </a:pPr>
          <a:r>
            <a:rPr lang="en-US" b="1"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Send us your IDEAS AND QUESTIONS</a:t>
          </a:r>
          <a:r>
            <a:rPr lang="en-US" b="1" dirty="0">
              <a:solidFill>
                <a:schemeClr val="accent6">
                  <a:lumMod val="50000"/>
                </a:schemeClr>
              </a:solidFill>
              <a:latin typeface="Verdana" panose="020B0604030504040204" pitchFamily="34" charset="0"/>
              <a:ea typeface="Verdana" panose="020B0604030504040204" pitchFamily="34" charset="0"/>
            </a:rPr>
            <a:t> </a:t>
          </a:r>
          <a:endParaRPr lang="en-US" dirty="0">
            <a:solidFill>
              <a:schemeClr val="accent6">
                <a:lumMod val="50000"/>
              </a:schemeClr>
            </a:solidFill>
            <a:latin typeface="Verdana" panose="020B0604030504040204" pitchFamily="34" charset="0"/>
            <a:ea typeface="Verdana" panose="020B0604030504040204" pitchFamily="34" charset="0"/>
          </a:endParaRPr>
        </a:p>
      </dgm:t>
    </dgm:pt>
    <dgm:pt modelId="{72D31A4C-F4F3-4900-B0F9-138A410AA9FC}" type="parTrans" cxnId="{1117D4D9-81BA-40A6-9B5D-8BBA4EAD8D4E}">
      <dgm:prSet/>
      <dgm:spPr/>
      <dgm:t>
        <a:bodyPr/>
        <a:lstStyle/>
        <a:p>
          <a:endParaRPr lang="en-US"/>
        </a:p>
      </dgm:t>
    </dgm:pt>
    <dgm:pt modelId="{A79B1E5F-8B01-47F6-8222-C9139D1D645F}" type="sibTrans" cxnId="{1117D4D9-81BA-40A6-9B5D-8BBA4EAD8D4E}">
      <dgm:prSet/>
      <dgm:spPr/>
      <dgm:t>
        <a:bodyPr/>
        <a:lstStyle/>
        <a:p>
          <a:endParaRPr lang="en-US"/>
        </a:p>
      </dgm:t>
    </dgm:pt>
    <dgm:pt modelId="{64339B58-6B3F-4388-93C1-E777AFE2BB5D}" type="pres">
      <dgm:prSet presAssocID="{680D17E5-5569-413E-BB20-A8D599DA7619}" presName="root" presStyleCnt="0">
        <dgm:presLayoutVars>
          <dgm:dir/>
          <dgm:resizeHandles val="exact"/>
        </dgm:presLayoutVars>
      </dgm:prSet>
      <dgm:spPr/>
    </dgm:pt>
    <dgm:pt modelId="{B91CC387-CDAC-4EB8-BB87-C5636BDA0740}" type="pres">
      <dgm:prSet presAssocID="{F30787B5-E3C6-4EAB-A970-58229B40DCE8}" presName="compNode" presStyleCnt="0"/>
      <dgm:spPr/>
    </dgm:pt>
    <dgm:pt modelId="{97B72ABF-1CAB-4252-A7A5-2ACEAE58188C}" type="pres">
      <dgm:prSet presAssocID="{F30787B5-E3C6-4EAB-A970-58229B40DCE8}" presName="bgRect" presStyleLbl="bgShp" presStyleIdx="0" presStyleCnt="3"/>
      <dgm:spPr/>
    </dgm:pt>
    <dgm:pt modelId="{035D0D6B-39D5-46E1-8360-6A304FA6DAEB}" type="pres">
      <dgm:prSet presAssocID="{F30787B5-E3C6-4EAB-A970-58229B40DC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sel"/>
        </a:ext>
      </dgm:extLst>
    </dgm:pt>
    <dgm:pt modelId="{C06B7FC3-E39A-40C0-B5F2-EE09CFC74BA6}" type="pres">
      <dgm:prSet presAssocID="{F30787B5-E3C6-4EAB-A970-58229B40DCE8}" presName="spaceRect" presStyleCnt="0"/>
      <dgm:spPr/>
    </dgm:pt>
    <dgm:pt modelId="{B2A9DF52-CB7F-480A-BA07-0B1C7AEBC8FF}" type="pres">
      <dgm:prSet presAssocID="{F30787B5-E3C6-4EAB-A970-58229B40DCE8}" presName="parTx" presStyleLbl="revTx" presStyleIdx="0" presStyleCnt="3">
        <dgm:presLayoutVars>
          <dgm:chMax val="0"/>
          <dgm:chPref val="0"/>
        </dgm:presLayoutVars>
      </dgm:prSet>
      <dgm:spPr/>
    </dgm:pt>
    <dgm:pt modelId="{AC2FC333-D2AB-42A4-B485-E86B175728D3}" type="pres">
      <dgm:prSet presAssocID="{3446DF88-7051-4B68-A0F2-D8612602C4D9}" presName="sibTrans" presStyleCnt="0"/>
      <dgm:spPr/>
    </dgm:pt>
    <dgm:pt modelId="{7DFFA67E-45FF-4F63-B629-8C17FFF763EE}" type="pres">
      <dgm:prSet presAssocID="{D776BFAF-BD31-4A24-B48A-9FDD7C4AE9DC}" presName="compNode" presStyleCnt="0"/>
      <dgm:spPr/>
    </dgm:pt>
    <dgm:pt modelId="{C9C918E1-5B75-4BEB-8599-E5AD2ABF2A39}" type="pres">
      <dgm:prSet presAssocID="{D776BFAF-BD31-4A24-B48A-9FDD7C4AE9DC}" presName="bgRect" presStyleLbl="bgShp" presStyleIdx="1" presStyleCnt="3"/>
      <dgm:spPr/>
    </dgm:pt>
    <dgm:pt modelId="{F8A662E7-DA6F-4BAD-B4DA-BA8C567941E2}" type="pres">
      <dgm:prSet presAssocID="{D776BFAF-BD31-4A24-B48A-9FDD7C4AE9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F78C59A3-EC93-4816-857A-2828E2CBC6C8}" type="pres">
      <dgm:prSet presAssocID="{D776BFAF-BD31-4A24-B48A-9FDD7C4AE9DC}" presName="spaceRect" presStyleCnt="0"/>
      <dgm:spPr/>
    </dgm:pt>
    <dgm:pt modelId="{C8F00708-6035-4984-B203-0FD3F51B9A6B}" type="pres">
      <dgm:prSet presAssocID="{D776BFAF-BD31-4A24-B48A-9FDD7C4AE9DC}" presName="parTx" presStyleLbl="revTx" presStyleIdx="1" presStyleCnt="3">
        <dgm:presLayoutVars>
          <dgm:chMax val="0"/>
          <dgm:chPref val="0"/>
        </dgm:presLayoutVars>
      </dgm:prSet>
      <dgm:spPr/>
    </dgm:pt>
    <dgm:pt modelId="{82064CF7-9512-4F63-8FE5-583148DF3470}" type="pres">
      <dgm:prSet presAssocID="{A4C12D48-7B5D-463F-BFC3-5AEA10B5CCBF}" presName="sibTrans" presStyleCnt="0"/>
      <dgm:spPr/>
    </dgm:pt>
    <dgm:pt modelId="{04297CFE-6FE0-46E5-A55C-FCB9477B126D}" type="pres">
      <dgm:prSet presAssocID="{E30EA863-4A73-46D4-8E02-1EF9B8AD6ED9}" presName="compNode" presStyleCnt="0"/>
      <dgm:spPr/>
    </dgm:pt>
    <dgm:pt modelId="{A688C75E-2901-4035-9BC4-ACEF246A0BBB}" type="pres">
      <dgm:prSet presAssocID="{E30EA863-4A73-46D4-8E02-1EF9B8AD6ED9}" presName="bgRect" presStyleLbl="bgShp" presStyleIdx="2" presStyleCnt="3"/>
      <dgm:spPr/>
    </dgm:pt>
    <dgm:pt modelId="{4CDE3107-471E-4D49-BF48-C280F97D5B3B}" type="pres">
      <dgm:prSet presAssocID="{E30EA863-4A73-46D4-8E02-1EF9B8AD6E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FE13F367-70F8-436C-9EAC-4AF3EEF5F4B2}" type="pres">
      <dgm:prSet presAssocID="{E30EA863-4A73-46D4-8E02-1EF9B8AD6ED9}" presName="spaceRect" presStyleCnt="0"/>
      <dgm:spPr/>
    </dgm:pt>
    <dgm:pt modelId="{4A37E459-73F9-4B46-B9E0-90E0736CA4FD}" type="pres">
      <dgm:prSet presAssocID="{E30EA863-4A73-46D4-8E02-1EF9B8AD6ED9}" presName="parTx" presStyleLbl="revTx" presStyleIdx="2" presStyleCnt="3">
        <dgm:presLayoutVars>
          <dgm:chMax val="0"/>
          <dgm:chPref val="0"/>
        </dgm:presLayoutVars>
      </dgm:prSet>
      <dgm:spPr/>
    </dgm:pt>
  </dgm:ptLst>
  <dgm:cxnLst>
    <dgm:cxn modelId="{985C4E10-F47C-4A79-BE0B-7E0AEFE3F8E3}" srcId="{680D17E5-5569-413E-BB20-A8D599DA7619}" destId="{D776BFAF-BD31-4A24-B48A-9FDD7C4AE9DC}" srcOrd="1" destOrd="0" parTransId="{0C104D73-4368-4881-BDF7-AC58DA26DEDC}" sibTransId="{A4C12D48-7B5D-463F-BFC3-5AEA10B5CCBF}"/>
    <dgm:cxn modelId="{40A2AF10-2FE5-41F2-A057-9E138CC7CD0B}" type="presOf" srcId="{E30EA863-4A73-46D4-8E02-1EF9B8AD6ED9}" destId="{4A37E459-73F9-4B46-B9E0-90E0736CA4FD}" srcOrd="0" destOrd="0" presId="urn:microsoft.com/office/officeart/2018/2/layout/IconVerticalSolidList"/>
    <dgm:cxn modelId="{D7DBE72D-F62F-42C2-805C-99332AB2E778}" type="presOf" srcId="{680D17E5-5569-413E-BB20-A8D599DA7619}" destId="{64339B58-6B3F-4388-93C1-E777AFE2BB5D}" srcOrd="0" destOrd="0" presId="urn:microsoft.com/office/officeart/2018/2/layout/IconVerticalSolidList"/>
    <dgm:cxn modelId="{834B1B52-6271-455D-BEC3-D9C17C51769C}" srcId="{680D17E5-5569-413E-BB20-A8D599DA7619}" destId="{F30787B5-E3C6-4EAB-A970-58229B40DCE8}" srcOrd="0" destOrd="0" parTransId="{C2FED158-2624-4A33-8E60-A84CE40F43D1}" sibTransId="{3446DF88-7051-4B68-A0F2-D8612602C4D9}"/>
    <dgm:cxn modelId="{BF971B94-C3E3-4DEE-925B-4DBEF06F1609}" type="presOf" srcId="{D776BFAF-BD31-4A24-B48A-9FDD7C4AE9DC}" destId="{C8F00708-6035-4984-B203-0FD3F51B9A6B}" srcOrd="0" destOrd="0" presId="urn:microsoft.com/office/officeart/2018/2/layout/IconVerticalSolidList"/>
    <dgm:cxn modelId="{84D170B1-AFD1-408F-B554-832930A3BA13}" type="presOf" srcId="{F30787B5-E3C6-4EAB-A970-58229B40DCE8}" destId="{B2A9DF52-CB7F-480A-BA07-0B1C7AEBC8FF}" srcOrd="0" destOrd="0" presId="urn:microsoft.com/office/officeart/2018/2/layout/IconVerticalSolidList"/>
    <dgm:cxn modelId="{1117D4D9-81BA-40A6-9B5D-8BBA4EAD8D4E}" srcId="{680D17E5-5569-413E-BB20-A8D599DA7619}" destId="{E30EA863-4A73-46D4-8E02-1EF9B8AD6ED9}" srcOrd="2" destOrd="0" parTransId="{72D31A4C-F4F3-4900-B0F9-138A410AA9FC}" sibTransId="{A79B1E5F-8B01-47F6-8222-C9139D1D645F}"/>
    <dgm:cxn modelId="{99F165C1-AEFC-4C72-857D-F5E0AFC7B418}" type="presParOf" srcId="{64339B58-6B3F-4388-93C1-E777AFE2BB5D}" destId="{B91CC387-CDAC-4EB8-BB87-C5636BDA0740}" srcOrd="0" destOrd="0" presId="urn:microsoft.com/office/officeart/2018/2/layout/IconVerticalSolidList"/>
    <dgm:cxn modelId="{64D92C58-77F0-4492-ABE7-9C846A97D6FD}" type="presParOf" srcId="{B91CC387-CDAC-4EB8-BB87-C5636BDA0740}" destId="{97B72ABF-1CAB-4252-A7A5-2ACEAE58188C}" srcOrd="0" destOrd="0" presId="urn:microsoft.com/office/officeart/2018/2/layout/IconVerticalSolidList"/>
    <dgm:cxn modelId="{40FCC2C0-4D2D-4D24-AA83-310CC024AAB6}" type="presParOf" srcId="{B91CC387-CDAC-4EB8-BB87-C5636BDA0740}" destId="{035D0D6B-39D5-46E1-8360-6A304FA6DAEB}" srcOrd="1" destOrd="0" presId="urn:microsoft.com/office/officeart/2018/2/layout/IconVerticalSolidList"/>
    <dgm:cxn modelId="{5F448EAE-42A2-47E5-B0AD-7C452BA54E5B}" type="presParOf" srcId="{B91CC387-CDAC-4EB8-BB87-C5636BDA0740}" destId="{C06B7FC3-E39A-40C0-B5F2-EE09CFC74BA6}" srcOrd="2" destOrd="0" presId="urn:microsoft.com/office/officeart/2018/2/layout/IconVerticalSolidList"/>
    <dgm:cxn modelId="{9E898EFD-C3C9-4B83-9211-9CCBAB73F474}" type="presParOf" srcId="{B91CC387-CDAC-4EB8-BB87-C5636BDA0740}" destId="{B2A9DF52-CB7F-480A-BA07-0B1C7AEBC8FF}" srcOrd="3" destOrd="0" presId="urn:microsoft.com/office/officeart/2018/2/layout/IconVerticalSolidList"/>
    <dgm:cxn modelId="{8D6513F0-9A78-498E-ACE6-015DCF45F7F0}" type="presParOf" srcId="{64339B58-6B3F-4388-93C1-E777AFE2BB5D}" destId="{AC2FC333-D2AB-42A4-B485-E86B175728D3}" srcOrd="1" destOrd="0" presId="urn:microsoft.com/office/officeart/2018/2/layout/IconVerticalSolidList"/>
    <dgm:cxn modelId="{FFE6A080-A5A0-479F-A7A7-F5568242B356}" type="presParOf" srcId="{64339B58-6B3F-4388-93C1-E777AFE2BB5D}" destId="{7DFFA67E-45FF-4F63-B629-8C17FFF763EE}" srcOrd="2" destOrd="0" presId="urn:microsoft.com/office/officeart/2018/2/layout/IconVerticalSolidList"/>
    <dgm:cxn modelId="{95067549-6BE1-486E-B99C-A7B5294EDF3C}" type="presParOf" srcId="{7DFFA67E-45FF-4F63-B629-8C17FFF763EE}" destId="{C9C918E1-5B75-4BEB-8599-E5AD2ABF2A39}" srcOrd="0" destOrd="0" presId="urn:microsoft.com/office/officeart/2018/2/layout/IconVerticalSolidList"/>
    <dgm:cxn modelId="{C47D8913-FB6E-4D6B-84C1-458C80FA4046}" type="presParOf" srcId="{7DFFA67E-45FF-4F63-B629-8C17FFF763EE}" destId="{F8A662E7-DA6F-4BAD-B4DA-BA8C567941E2}" srcOrd="1" destOrd="0" presId="urn:microsoft.com/office/officeart/2018/2/layout/IconVerticalSolidList"/>
    <dgm:cxn modelId="{8296A8B7-1C40-49B6-89BF-CE21F0A32CFB}" type="presParOf" srcId="{7DFFA67E-45FF-4F63-B629-8C17FFF763EE}" destId="{F78C59A3-EC93-4816-857A-2828E2CBC6C8}" srcOrd="2" destOrd="0" presId="urn:microsoft.com/office/officeart/2018/2/layout/IconVerticalSolidList"/>
    <dgm:cxn modelId="{A1825A1E-2783-4964-857D-7E19043371B6}" type="presParOf" srcId="{7DFFA67E-45FF-4F63-B629-8C17FFF763EE}" destId="{C8F00708-6035-4984-B203-0FD3F51B9A6B}" srcOrd="3" destOrd="0" presId="urn:microsoft.com/office/officeart/2018/2/layout/IconVerticalSolidList"/>
    <dgm:cxn modelId="{D1761938-49A7-4B7B-AC89-1702D207485F}" type="presParOf" srcId="{64339B58-6B3F-4388-93C1-E777AFE2BB5D}" destId="{82064CF7-9512-4F63-8FE5-583148DF3470}" srcOrd="3" destOrd="0" presId="urn:microsoft.com/office/officeart/2018/2/layout/IconVerticalSolidList"/>
    <dgm:cxn modelId="{CE124BED-A82A-48E5-BB0D-A5DE0EC49E5F}" type="presParOf" srcId="{64339B58-6B3F-4388-93C1-E777AFE2BB5D}" destId="{04297CFE-6FE0-46E5-A55C-FCB9477B126D}" srcOrd="4" destOrd="0" presId="urn:microsoft.com/office/officeart/2018/2/layout/IconVerticalSolidList"/>
    <dgm:cxn modelId="{4C802367-9756-42D1-B8BA-AB8E308BD257}" type="presParOf" srcId="{04297CFE-6FE0-46E5-A55C-FCB9477B126D}" destId="{A688C75E-2901-4035-9BC4-ACEF246A0BBB}" srcOrd="0" destOrd="0" presId="urn:microsoft.com/office/officeart/2018/2/layout/IconVerticalSolidList"/>
    <dgm:cxn modelId="{9E62C66D-2AB9-48B3-9E42-D3B3E0533C58}" type="presParOf" srcId="{04297CFE-6FE0-46E5-A55C-FCB9477B126D}" destId="{4CDE3107-471E-4D49-BF48-C280F97D5B3B}" srcOrd="1" destOrd="0" presId="urn:microsoft.com/office/officeart/2018/2/layout/IconVerticalSolidList"/>
    <dgm:cxn modelId="{28D9E75E-B2FC-4B07-ABCA-A414F215D2EC}" type="presParOf" srcId="{04297CFE-6FE0-46E5-A55C-FCB9477B126D}" destId="{FE13F367-70F8-436C-9EAC-4AF3EEF5F4B2}" srcOrd="2" destOrd="0" presId="urn:microsoft.com/office/officeart/2018/2/layout/IconVerticalSolidList"/>
    <dgm:cxn modelId="{3A009AFE-4C0D-4FE3-A0EB-C46E8FCA49DF}" type="presParOf" srcId="{04297CFE-6FE0-46E5-A55C-FCB9477B126D}" destId="{4A37E459-73F9-4B46-B9E0-90E0736CA4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510F57-6682-4045-878D-6BFA18D5E28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73E0AFD-250B-43BD-932B-23CAE8CC8352}">
      <dgm:prSet custT="1"/>
      <dgm:spPr/>
      <dgm:t>
        <a:bodyPr/>
        <a:lstStyle/>
        <a:p>
          <a:r>
            <a:rPr lang="en-US" sz="4000" b="1" dirty="0">
              <a:latin typeface="Verdana" panose="020B0604030504040204" pitchFamily="34" charset="0"/>
              <a:ea typeface="Verdana" panose="020B0604030504040204" pitchFamily="34" charset="0"/>
            </a:rPr>
            <a:t>MISSION</a:t>
          </a:r>
          <a:endParaRPr lang="en-US" sz="4000" dirty="0">
            <a:latin typeface="Verdana" panose="020B0604030504040204" pitchFamily="34" charset="0"/>
            <a:ea typeface="Verdana" panose="020B0604030504040204" pitchFamily="34" charset="0"/>
          </a:endParaRPr>
        </a:p>
      </dgm:t>
    </dgm:pt>
    <dgm:pt modelId="{0E6B69ED-2B33-4207-83D5-A9BA64D7B095}" type="parTrans" cxnId="{7D35FBAD-16FC-4139-8875-75D61F9A47BB}">
      <dgm:prSet/>
      <dgm:spPr/>
      <dgm:t>
        <a:bodyPr/>
        <a:lstStyle/>
        <a:p>
          <a:endParaRPr lang="en-US"/>
        </a:p>
      </dgm:t>
    </dgm:pt>
    <dgm:pt modelId="{EEF99C0E-F298-4143-ACC8-D4E06952B127}" type="sibTrans" cxnId="{7D35FBAD-16FC-4139-8875-75D61F9A47BB}">
      <dgm:prSet/>
      <dgm:spPr/>
      <dgm:t>
        <a:bodyPr/>
        <a:lstStyle/>
        <a:p>
          <a:endParaRPr lang="en-US"/>
        </a:p>
      </dgm:t>
    </dgm:pt>
    <dgm:pt modelId="{2EFC324F-11BA-4331-8D44-222B22E97B66}">
      <dgm:prSet/>
      <dgm:spPr/>
      <dgm:t>
        <a:bodyPr/>
        <a:lstStyle/>
        <a:p>
          <a:r>
            <a:rPr lang="en-US" dirty="0">
              <a:latin typeface="Verdana" panose="020B0604030504040204" pitchFamily="34" charset="0"/>
              <a:ea typeface="Verdana" panose="020B0604030504040204" pitchFamily="34" charset="0"/>
            </a:rPr>
            <a:t>To advise the Select Board on environmentally sound solutions and best practices for solid waste disposal and recycling management</a:t>
          </a:r>
        </a:p>
      </dgm:t>
    </dgm:pt>
    <dgm:pt modelId="{E2E70171-C779-4B24-8AD3-90BA28022EA3}" type="parTrans" cxnId="{44848836-00E4-4E3F-8B1B-0ABDC921ECE3}">
      <dgm:prSet/>
      <dgm:spPr/>
      <dgm:t>
        <a:bodyPr/>
        <a:lstStyle/>
        <a:p>
          <a:endParaRPr lang="en-US"/>
        </a:p>
      </dgm:t>
    </dgm:pt>
    <dgm:pt modelId="{CA39CAAD-8709-4A25-BC62-D9A86F15E9A5}" type="sibTrans" cxnId="{44848836-00E4-4E3F-8B1B-0ABDC921ECE3}">
      <dgm:prSet/>
      <dgm:spPr/>
      <dgm:t>
        <a:bodyPr/>
        <a:lstStyle/>
        <a:p>
          <a:endParaRPr lang="en-US"/>
        </a:p>
      </dgm:t>
    </dgm:pt>
    <dgm:pt modelId="{A3CD612F-AFC8-4D8F-B0A4-0E4A6001D543}" type="pres">
      <dgm:prSet presAssocID="{D8510F57-6682-4045-878D-6BFA18D5E282}" presName="Name0" presStyleCnt="0">
        <dgm:presLayoutVars>
          <dgm:dir/>
          <dgm:animLvl val="lvl"/>
          <dgm:resizeHandles val="exact"/>
        </dgm:presLayoutVars>
      </dgm:prSet>
      <dgm:spPr/>
    </dgm:pt>
    <dgm:pt modelId="{A0579171-8202-4E38-8CEA-6242AE2204E0}" type="pres">
      <dgm:prSet presAssocID="{2EFC324F-11BA-4331-8D44-222B22E97B66}" presName="boxAndChildren" presStyleCnt="0"/>
      <dgm:spPr/>
    </dgm:pt>
    <dgm:pt modelId="{5F260768-BDCF-4AFB-84FC-9B0C4C466405}" type="pres">
      <dgm:prSet presAssocID="{2EFC324F-11BA-4331-8D44-222B22E97B66}" presName="parentTextBox" presStyleLbl="node1" presStyleIdx="0" presStyleCnt="2" custLinFactNeighborX="0" custLinFactNeighborY="114"/>
      <dgm:spPr/>
    </dgm:pt>
    <dgm:pt modelId="{521690D2-F672-4E4E-B9DC-2C53338FB075}" type="pres">
      <dgm:prSet presAssocID="{EEF99C0E-F298-4143-ACC8-D4E06952B127}" presName="sp" presStyleCnt="0"/>
      <dgm:spPr/>
    </dgm:pt>
    <dgm:pt modelId="{A2805A2C-283F-437D-BDAB-C3306B3C3436}" type="pres">
      <dgm:prSet presAssocID="{973E0AFD-250B-43BD-932B-23CAE8CC8352}" presName="arrowAndChildren" presStyleCnt="0"/>
      <dgm:spPr/>
    </dgm:pt>
    <dgm:pt modelId="{69455F50-AD3D-4E1B-8632-23DDB13F0D73}" type="pres">
      <dgm:prSet presAssocID="{973E0AFD-250B-43BD-932B-23CAE8CC8352}" presName="parentTextArrow" presStyleLbl="node1" presStyleIdx="1" presStyleCnt="2"/>
      <dgm:spPr/>
    </dgm:pt>
  </dgm:ptLst>
  <dgm:cxnLst>
    <dgm:cxn modelId="{E4EAB40C-706F-4DAE-A4FB-E45002B4B07A}" type="presOf" srcId="{973E0AFD-250B-43BD-932B-23CAE8CC8352}" destId="{69455F50-AD3D-4E1B-8632-23DDB13F0D73}" srcOrd="0" destOrd="0" presId="urn:microsoft.com/office/officeart/2005/8/layout/process4"/>
    <dgm:cxn modelId="{44848836-00E4-4E3F-8B1B-0ABDC921ECE3}" srcId="{D8510F57-6682-4045-878D-6BFA18D5E282}" destId="{2EFC324F-11BA-4331-8D44-222B22E97B66}" srcOrd="1" destOrd="0" parTransId="{E2E70171-C779-4B24-8AD3-90BA28022EA3}" sibTransId="{CA39CAAD-8709-4A25-BC62-D9A86F15E9A5}"/>
    <dgm:cxn modelId="{8DF2E375-2169-4BB1-8953-D1D86153AA82}" type="presOf" srcId="{2EFC324F-11BA-4331-8D44-222B22E97B66}" destId="{5F260768-BDCF-4AFB-84FC-9B0C4C466405}" srcOrd="0" destOrd="0" presId="urn:microsoft.com/office/officeart/2005/8/layout/process4"/>
    <dgm:cxn modelId="{37615888-C20C-4DF2-AC82-A88D1C87CFE6}" type="presOf" srcId="{D8510F57-6682-4045-878D-6BFA18D5E282}" destId="{A3CD612F-AFC8-4D8F-B0A4-0E4A6001D543}" srcOrd="0" destOrd="0" presId="urn:microsoft.com/office/officeart/2005/8/layout/process4"/>
    <dgm:cxn modelId="{7D35FBAD-16FC-4139-8875-75D61F9A47BB}" srcId="{D8510F57-6682-4045-878D-6BFA18D5E282}" destId="{973E0AFD-250B-43BD-932B-23CAE8CC8352}" srcOrd="0" destOrd="0" parTransId="{0E6B69ED-2B33-4207-83D5-A9BA64D7B095}" sibTransId="{EEF99C0E-F298-4143-ACC8-D4E06952B127}"/>
    <dgm:cxn modelId="{BA4CEAAB-64EC-4814-B7B8-F5195C2C451C}" type="presParOf" srcId="{A3CD612F-AFC8-4D8F-B0A4-0E4A6001D543}" destId="{A0579171-8202-4E38-8CEA-6242AE2204E0}" srcOrd="0" destOrd="0" presId="urn:microsoft.com/office/officeart/2005/8/layout/process4"/>
    <dgm:cxn modelId="{544B5C68-70D9-4F01-8146-E34C8AA3DCE6}" type="presParOf" srcId="{A0579171-8202-4E38-8CEA-6242AE2204E0}" destId="{5F260768-BDCF-4AFB-84FC-9B0C4C466405}" srcOrd="0" destOrd="0" presId="urn:microsoft.com/office/officeart/2005/8/layout/process4"/>
    <dgm:cxn modelId="{636A697C-E3D9-42FD-86E5-5DDCF749AFE1}" type="presParOf" srcId="{A3CD612F-AFC8-4D8F-B0A4-0E4A6001D543}" destId="{521690D2-F672-4E4E-B9DC-2C53338FB075}" srcOrd="1" destOrd="0" presId="urn:microsoft.com/office/officeart/2005/8/layout/process4"/>
    <dgm:cxn modelId="{9F4BD69E-EABB-4446-9D5C-815F8847D01D}" type="presParOf" srcId="{A3CD612F-AFC8-4D8F-B0A4-0E4A6001D543}" destId="{A2805A2C-283F-437D-BDAB-C3306B3C3436}" srcOrd="2" destOrd="0" presId="urn:microsoft.com/office/officeart/2005/8/layout/process4"/>
    <dgm:cxn modelId="{8499CC90-7228-4EF3-94B9-5D3BD627E84C}" type="presParOf" srcId="{A2805A2C-283F-437D-BDAB-C3306B3C3436}" destId="{69455F50-AD3D-4E1B-8632-23DDB13F0D7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CEDD00-11D7-44F2-8E2D-1C9205C19951}"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77726FAD-22E2-4EE0-A180-83982FA2462D}">
      <dgm:prSet/>
      <dgm:spPr/>
      <dgm:t>
        <a:bodyPr/>
        <a:lstStyle/>
        <a:p>
          <a:r>
            <a:rPr lang="en-US" b="1" dirty="0">
              <a:solidFill>
                <a:schemeClr val="tx1"/>
              </a:solidFill>
              <a:latin typeface="Verdana" panose="020B0604030504040204" pitchFamily="34" charset="0"/>
              <a:ea typeface="Verdana" panose="020B0604030504040204" pitchFamily="34" charset="0"/>
            </a:rPr>
            <a:t>Development and Construction         </a:t>
          </a:r>
          <a:br>
            <a:rPr lang="en-US" b="1" dirty="0">
              <a:solidFill>
                <a:schemeClr val="tx1"/>
              </a:solidFill>
              <a:latin typeface="Verdana" panose="020B0604030504040204" pitchFamily="34" charset="0"/>
              <a:ea typeface="Verdana" panose="020B0604030504040204" pitchFamily="34" charset="0"/>
            </a:rPr>
          </a:br>
          <a:r>
            <a:rPr lang="en-US" b="1" dirty="0">
              <a:solidFill>
                <a:schemeClr val="tx1"/>
              </a:solidFill>
              <a:latin typeface="Verdana" panose="020B0604030504040204" pitchFamily="34" charset="0"/>
              <a:ea typeface="Verdana" panose="020B0604030504040204" pitchFamily="34" charset="0"/>
            </a:rPr>
            <a:t>$ 422,173</a:t>
          </a:r>
        </a:p>
      </dgm:t>
    </dgm:pt>
    <dgm:pt modelId="{A7A1BF12-ED6F-47EC-9D57-18211FEDB9AA}" type="parTrans" cxnId="{D8D1AB7C-2245-4755-A75C-FCDE0749F424}">
      <dgm:prSet/>
      <dgm:spPr/>
      <dgm:t>
        <a:bodyPr/>
        <a:lstStyle/>
        <a:p>
          <a:endParaRPr lang="en-US" b="1">
            <a:latin typeface="Verdana" panose="020B0604030504040204" pitchFamily="34" charset="0"/>
            <a:ea typeface="Verdana" panose="020B0604030504040204" pitchFamily="34" charset="0"/>
          </a:endParaRPr>
        </a:p>
      </dgm:t>
    </dgm:pt>
    <dgm:pt modelId="{01DD0683-14EC-4392-BE08-F42BAB027A86}" type="sibTrans" cxnId="{D8D1AB7C-2245-4755-A75C-FCDE0749F424}">
      <dgm:prSet/>
      <dgm:spPr/>
      <dgm:t>
        <a:bodyPr/>
        <a:lstStyle/>
        <a:p>
          <a:endParaRPr lang="en-US" b="1">
            <a:latin typeface="Verdana" panose="020B0604030504040204" pitchFamily="34" charset="0"/>
            <a:ea typeface="Verdana" panose="020B0604030504040204" pitchFamily="34" charset="0"/>
          </a:endParaRPr>
        </a:p>
      </dgm:t>
    </dgm:pt>
    <dgm:pt modelId="{B998299B-6CDD-4A8E-8A10-97FAAE6DB8FA}">
      <dgm:prSet/>
      <dgm:spPr/>
      <dgm:t>
        <a:bodyPr/>
        <a:lstStyle/>
        <a:p>
          <a:r>
            <a:rPr lang="en-US" b="1">
              <a:solidFill>
                <a:schemeClr val="tx1"/>
              </a:solidFill>
              <a:latin typeface="Verdana" panose="020B0604030504040204" pitchFamily="34" charset="0"/>
              <a:ea typeface="Verdana" panose="020B0604030504040204" pitchFamily="34" charset="0"/>
            </a:rPr>
            <a:t>Land and Rights                                            $ 0</a:t>
          </a:r>
        </a:p>
      </dgm:t>
    </dgm:pt>
    <dgm:pt modelId="{F2F66436-DFDE-4729-BC9E-CF62224A24FA}" type="parTrans" cxnId="{1006A761-0C94-4640-80D5-3025E2B6A560}">
      <dgm:prSet/>
      <dgm:spPr/>
      <dgm:t>
        <a:bodyPr/>
        <a:lstStyle/>
        <a:p>
          <a:endParaRPr lang="en-US" b="1">
            <a:latin typeface="Verdana" panose="020B0604030504040204" pitchFamily="34" charset="0"/>
            <a:ea typeface="Verdana" panose="020B0604030504040204" pitchFamily="34" charset="0"/>
          </a:endParaRPr>
        </a:p>
      </dgm:t>
    </dgm:pt>
    <dgm:pt modelId="{7753730E-C0A0-4D62-B0CA-F923FB87225B}" type="sibTrans" cxnId="{1006A761-0C94-4640-80D5-3025E2B6A560}">
      <dgm:prSet/>
      <dgm:spPr/>
      <dgm:t>
        <a:bodyPr/>
        <a:lstStyle/>
        <a:p>
          <a:endParaRPr lang="en-US" b="1">
            <a:latin typeface="Verdana" panose="020B0604030504040204" pitchFamily="34" charset="0"/>
            <a:ea typeface="Verdana" panose="020B0604030504040204" pitchFamily="34" charset="0"/>
          </a:endParaRPr>
        </a:p>
      </dgm:t>
    </dgm:pt>
    <dgm:pt modelId="{A319DD75-45A0-469A-B572-A792B82E71B3}">
      <dgm:prSet/>
      <dgm:spPr/>
      <dgm:t>
        <a:bodyPr/>
        <a:lstStyle/>
        <a:p>
          <a:r>
            <a:rPr lang="en-US" b="1">
              <a:solidFill>
                <a:schemeClr val="tx1"/>
              </a:solidFill>
              <a:latin typeface="Verdana" panose="020B0604030504040204" pitchFamily="34" charset="0"/>
              <a:ea typeface="Verdana" panose="020B0604030504040204" pitchFamily="34" charset="0"/>
            </a:rPr>
            <a:t>Architect/Engineer                              $  86,000</a:t>
          </a:r>
        </a:p>
      </dgm:t>
    </dgm:pt>
    <dgm:pt modelId="{A946C067-DE41-4B80-97EB-80E06F4B69A2}" type="parTrans" cxnId="{8874B132-DE4A-473E-92CC-3AB4CA280FC4}">
      <dgm:prSet/>
      <dgm:spPr/>
      <dgm:t>
        <a:bodyPr/>
        <a:lstStyle/>
        <a:p>
          <a:endParaRPr lang="en-US" b="1">
            <a:latin typeface="Verdana" panose="020B0604030504040204" pitchFamily="34" charset="0"/>
            <a:ea typeface="Verdana" panose="020B0604030504040204" pitchFamily="34" charset="0"/>
          </a:endParaRPr>
        </a:p>
      </dgm:t>
    </dgm:pt>
    <dgm:pt modelId="{A580081B-41C5-4657-95D8-35D4F8645BE1}" type="sibTrans" cxnId="{8874B132-DE4A-473E-92CC-3AB4CA280FC4}">
      <dgm:prSet/>
      <dgm:spPr/>
      <dgm:t>
        <a:bodyPr/>
        <a:lstStyle/>
        <a:p>
          <a:endParaRPr lang="en-US" b="1">
            <a:latin typeface="Verdana" panose="020B0604030504040204" pitchFamily="34" charset="0"/>
            <a:ea typeface="Verdana" panose="020B0604030504040204" pitchFamily="34" charset="0"/>
          </a:endParaRPr>
        </a:p>
      </dgm:t>
    </dgm:pt>
    <dgm:pt modelId="{1C57CD61-2B14-4220-81DB-4F6298D2B3F2}">
      <dgm:prSet/>
      <dgm:spPr/>
      <dgm:t>
        <a:bodyPr/>
        <a:lstStyle/>
        <a:p>
          <a:r>
            <a:rPr lang="en-US" b="1">
              <a:solidFill>
                <a:schemeClr val="tx1"/>
              </a:solidFill>
              <a:latin typeface="Verdana" panose="020B0604030504040204" pitchFamily="34" charset="0"/>
              <a:ea typeface="Verdana" panose="020B0604030504040204" pitchFamily="34" charset="0"/>
            </a:rPr>
            <a:t>Equipment/Furniture                          $ 296,380</a:t>
          </a:r>
        </a:p>
      </dgm:t>
    </dgm:pt>
    <dgm:pt modelId="{402B0E17-82B8-4741-A2DC-C6A57814D458}" type="parTrans" cxnId="{F50B71BD-63A7-4C91-9230-DF56D1144E9E}">
      <dgm:prSet/>
      <dgm:spPr/>
      <dgm:t>
        <a:bodyPr/>
        <a:lstStyle/>
        <a:p>
          <a:endParaRPr lang="en-US" b="1">
            <a:latin typeface="Verdana" panose="020B0604030504040204" pitchFamily="34" charset="0"/>
            <a:ea typeface="Verdana" panose="020B0604030504040204" pitchFamily="34" charset="0"/>
          </a:endParaRPr>
        </a:p>
      </dgm:t>
    </dgm:pt>
    <dgm:pt modelId="{E96B74DD-018C-4AC3-9407-A841E948AA01}" type="sibTrans" cxnId="{F50B71BD-63A7-4C91-9230-DF56D1144E9E}">
      <dgm:prSet/>
      <dgm:spPr/>
      <dgm:t>
        <a:bodyPr/>
        <a:lstStyle/>
        <a:p>
          <a:endParaRPr lang="en-US" b="1">
            <a:latin typeface="Verdana" panose="020B0604030504040204" pitchFamily="34" charset="0"/>
            <a:ea typeface="Verdana" panose="020B0604030504040204" pitchFamily="34" charset="0"/>
          </a:endParaRPr>
        </a:p>
      </dgm:t>
    </dgm:pt>
    <dgm:pt modelId="{74E2539F-0336-4805-A4A7-E589B491F9ED}">
      <dgm:prSet/>
      <dgm:spPr/>
      <dgm:t>
        <a:bodyPr/>
        <a:lstStyle/>
        <a:p>
          <a:r>
            <a:rPr lang="en-US" b="1" dirty="0">
              <a:solidFill>
                <a:schemeClr val="tx1"/>
              </a:solidFill>
              <a:latin typeface="Verdana" panose="020B0604030504040204" pitchFamily="34" charset="0"/>
              <a:ea typeface="Verdana" panose="020B0604030504040204" pitchFamily="34" charset="0"/>
            </a:rPr>
            <a:t>Contingency (10%)                             $  81,115</a:t>
          </a:r>
        </a:p>
      </dgm:t>
    </dgm:pt>
    <dgm:pt modelId="{3CD23EA2-2EA3-4C9D-8C63-22C5946E4A52}" type="parTrans" cxnId="{A7351918-4CF1-4098-9B7D-E04D34AD7825}">
      <dgm:prSet/>
      <dgm:spPr/>
      <dgm:t>
        <a:bodyPr/>
        <a:lstStyle/>
        <a:p>
          <a:endParaRPr lang="en-US" b="1">
            <a:latin typeface="Verdana" panose="020B0604030504040204" pitchFamily="34" charset="0"/>
            <a:ea typeface="Verdana" panose="020B0604030504040204" pitchFamily="34" charset="0"/>
          </a:endParaRPr>
        </a:p>
      </dgm:t>
    </dgm:pt>
    <dgm:pt modelId="{BFD50AA1-D5A1-4717-9DA7-96FCC486C250}" type="sibTrans" cxnId="{A7351918-4CF1-4098-9B7D-E04D34AD7825}">
      <dgm:prSet/>
      <dgm:spPr/>
      <dgm:t>
        <a:bodyPr/>
        <a:lstStyle/>
        <a:p>
          <a:endParaRPr lang="en-US" b="1">
            <a:latin typeface="Verdana" panose="020B0604030504040204" pitchFamily="34" charset="0"/>
            <a:ea typeface="Verdana" panose="020B0604030504040204" pitchFamily="34" charset="0"/>
          </a:endParaRPr>
        </a:p>
      </dgm:t>
    </dgm:pt>
    <dgm:pt modelId="{627B3E0A-3371-4930-9384-04BAE3E2AD3E}">
      <dgm:prSet/>
      <dgm:spPr/>
      <dgm:t>
        <a:bodyPr/>
        <a:lstStyle/>
        <a:p>
          <a:r>
            <a:rPr lang="en-US" b="1" dirty="0">
              <a:solidFill>
                <a:schemeClr val="tx1"/>
              </a:solidFill>
              <a:latin typeface="Verdana" panose="020B0604030504040204" pitchFamily="34" charset="0"/>
              <a:ea typeface="Verdana" panose="020B0604030504040204" pitchFamily="34" charset="0"/>
            </a:rPr>
            <a:t>TOTAL                                            $ 885,668</a:t>
          </a:r>
        </a:p>
      </dgm:t>
    </dgm:pt>
    <dgm:pt modelId="{373F07FD-F836-484F-A779-934272137369}" type="parTrans" cxnId="{F36EF0FA-B47D-4B57-B9A6-682BB094875B}">
      <dgm:prSet/>
      <dgm:spPr/>
      <dgm:t>
        <a:bodyPr/>
        <a:lstStyle/>
        <a:p>
          <a:endParaRPr lang="en-US" b="1">
            <a:latin typeface="Verdana" panose="020B0604030504040204" pitchFamily="34" charset="0"/>
            <a:ea typeface="Verdana" panose="020B0604030504040204" pitchFamily="34" charset="0"/>
          </a:endParaRPr>
        </a:p>
      </dgm:t>
    </dgm:pt>
    <dgm:pt modelId="{3F53D64A-362F-491C-83DD-F43064F2CF29}" type="sibTrans" cxnId="{F36EF0FA-B47D-4B57-B9A6-682BB094875B}">
      <dgm:prSet/>
      <dgm:spPr/>
      <dgm:t>
        <a:bodyPr/>
        <a:lstStyle/>
        <a:p>
          <a:endParaRPr lang="en-US" b="1">
            <a:latin typeface="Verdana" panose="020B0604030504040204" pitchFamily="34" charset="0"/>
            <a:ea typeface="Verdana" panose="020B0604030504040204" pitchFamily="34" charset="0"/>
          </a:endParaRPr>
        </a:p>
      </dgm:t>
    </dgm:pt>
    <dgm:pt modelId="{B0F231F1-C9F2-448F-BE88-174A9CD2D986}" type="pres">
      <dgm:prSet presAssocID="{25CEDD00-11D7-44F2-8E2D-1C9205C19951}" presName="diagram" presStyleCnt="0">
        <dgm:presLayoutVars>
          <dgm:dir/>
          <dgm:resizeHandles val="exact"/>
        </dgm:presLayoutVars>
      </dgm:prSet>
      <dgm:spPr/>
    </dgm:pt>
    <dgm:pt modelId="{CF2A2BB7-C84D-46BA-92F3-2C6031A00748}" type="pres">
      <dgm:prSet presAssocID="{77726FAD-22E2-4EE0-A180-83982FA2462D}" presName="node" presStyleLbl="node1" presStyleIdx="0" presStyleCnt="6">
        <dgm:presLayoutVars>
          <dgm:bulletEnabled val="1"/>
        </dgm:presLayoutVars>
      </dgm:prSet>
      <dgm:spPr/>
    </dgm:pt>
    <dgm:pt modelId="{C79BC9AF-4632-43F7-9980-ED23BEB92DF2}" type="pres">
      <dgm:prSet presAssocID="{01DD0683-14EC-4392-BE08-F42BAB027A86}" presName="sibTrans" presStyleCnt="0"/>
      <dgm:spPr/>
    </dgm:pt>
    <dgm:pt modelId="{5AF2DF6A-C52A-446C-95DE-F18F87307B68}" type="pres">
      <dgm:prSet presAssocID="{B998299B-6CDD-4A8E-8A10-97FAAE6DB8FA}" presName="node" presStyleLbl="node1" presStyleIdx="1" presStyleCnt="6">
        <dgm:presLayoutVars>
          <dgm:bulletEnabled val="1"/>
        </dgm:presLayoutVars>
      </dgm:prSet>
      <dgm:spPr/>
    </dgm:pt>
    <dgm:pt modelId="{1BC3EB38-0BED-4F78-9B04-B6C3ABB8B197}" type="pres">
      <dgm:prSet presAssocID="{7753730E-C0A0-4D62-B0CA-F923FB87225B}" presName="sibTrans" presStyleCnt="0"/>
      <dgm:spPr/>
    </dgm:pt>
    <dgm:pt modelId="{95796EED-91CE-4CE0-AD6A-4FB27AB92C29}" type="pres">
      <dgm:prSet presAssocID="{A319DD75-45A0-469A-B572-A792B82E71B3}" presName="node" presStyleLbl="node1" presStyleIdx="2" presStyleCnt="6">
        <dgm:presLayoutVars>
          <dgm:bulletEnabled val="1"/>
        </dgm:presLayoutVars>
      </dgm:prSet>
      <dgm:spPr/>
    </dgm:pt>
    <dgm:pt modelId="{FDED6E2E-9FDE-42C0-809E-DC5DD26B2FDB}" type="pres">
      <dgm:prSet presAssocID="{A580081B-41C5-4657-95D8-35D4F8645BE1}" presName="sibTrans" presStyleCnt="0"/>
      <dgm:spPr/>
    </dgm:pt>
    <dgm:pt modelId="{05E33231-EE16-484F-8C9D-A94DA1C75363}" type="pres">
      <dgm:prSet presAssocID="{1C57CD61-2B14-4220-81DB-4F6298D2B3F2}" presName="node" presStyleLbl="node1" presStyleIdx="3" presStyleCnt="6">
        <dgm:presLayoutVars>
          <dgm:bulletEnabled val="1"/>
        </dgm:presLayoutVars>
      </dgm:prSet>
      <dgm:spPr/>
    </dgm:pt>
    <dgm:pt modelId="{C1570D3D-0432-4CD8-ABED-0AD88D54F730}" type="pres">
      <dgm:prSet presAssocID="{E96B74DD-018C-4AC3-9407-A841E948AA01}" presName="sibTrans" presStyleCnt="0"/>
      <dgm:spPr/>
    </dgm:pt>
    <dgm:pt modelId="{4E94C128-1D49-414F-8052-FC65D9454402}" type="pres">
      <dgm:prSet presAssocID="{74E2539F-0336-4805-A4A7-E589B491F9ED}" presName="node" presStyleLbl="node1" presStyleIdx="4" presStyleCnt="6">
        <dgm:presLayoutVars>
          <dgm:bulletEnabled val="1"/>
        </dgm:presLayoutVars>
      </dgm:prSet>
      <dgm:spPr/>
    </dgm:pt>
    <dgm:pt modelId="{0F11EC0B-C5FA-4738-BCCE-42800EB4841D}" type="pres">
      <dgm:prSet presAssocID="{BFD50AA1-D5A1-4717-9DA7-96FCC486C250}" presName="sibTrans" presStyleCnt="0"/>
      <dgm:spPr/>
    </dgm:pt>
    <dgm:pt modelId="{A51F7E3C-1A7C-4ED3-8C1C-4F72BBAAEFFA}" type="pres">
      <dgm:prSet presAssocID="{627B3E0A-3371-4930-9384-04BAE3E2AD3E}" presName="node" presStyleLbl="node1" presStyleIdx="5" presStyleCnt="6">
        <dgm:presLayoutVars>
          <dgm:bulletEnabled val="1"/>
        </dgm:presLayoutVars>
      </dgm:prSet>
      <dgm:spPr/>
    </dgm:pt>
  </dgm:ptLst>
  <dgm:cxnLst>
    <dgm:cxn modelId="{A7351918-4CF1-4098-9B7D-E04D34AD7825}" srcId="{25CEDD00-11D7-44F2-8E2D-1C9205C19951}" destId="{74E2539F-0336-4805-A4A7-E589B491F9ED}" srcOrd="4" destOrd="0" parTransId="{3CD23EA2-2EA3-4C9D-8C63-22C5946E4A52}" sibTransId="{BFD50AA1-D5A1-4717-9DA7-96FCC486C250}"/>
    <dgm:cxn modelId="{8874B132-DE4A-473E-92CC-3AB4CA280FC4}" srcId="{25CEDD00-11D7-44F2-8E2D-1C9205C19951}" destId="{A319DD75-45A0-469A-B572-A792B82E71B3}" srcOrd="2" destOrd="0" parTransId="{A946C067-DE41-4B80-97EB-80E06F4B69A2}" sibTransId="{A580081B-41C5-4657-95D8-35D4F8645BE1}"/>
    <dgm:cxn modelId="{8700C33D-1B54-4568-8AD6-68D67078D115}" type="presOf" srcId="{77726FAD-22E2-4EE0-A180-83982FA2462D}" destId="{CF2A2BB7-C84D-46BA-92F3-2C6031A00748}" srcOrd="0" destOrd="0" presId="urn:microsoft.com/office/officeart/2005/8/layout/default"/>
    <dgm:cxn modelId="{1006A761-0C94-4640-80D5-3025E2B6A560}" srcId="{25CEDD00-11D7-44F2-8E2D-1C9205C19951}" destId="{B998299B-6CDD-4A8E-8A10-97FAAE6DB8FA}" srcOrd="1" destOrd="0" parTransId="{F2F66436-DFDE-4729-BC9E-CF62224A24FA}" sibTransId="{7753730E-C0A0-4D62-B0CA-F923FB87225B}"/>
    <dgm:cxn modelId="{033E2355-5953-465F-A007-56F8D80CCC9A}" type="presOf" srcId="{74E2539F-0336-4805-A4A7-E589B491F9ED}" destId="{4E94C128-1D49-414F-8052-FC65D9454402}" srcOrd="0" destOrd="0" presId="urn:microsoft.com/office/officeart/2005/8/layout/default"/>
    <dgm:cxn modelId="{D8D1AB7C-2245-4755-A75C-FCDE0749F424}" srcId="{25CEDD00-11D7-44F2-8E2D-1C9205C19951}" destId="{77726FAD-22E2-4EE0-A180-83982FA2462D}" srcOrd="0" destOrd="0" parTransId="{A7A1BF12-ED6F-47EC-9D57-18211FEDB9AA}" sibTransId="{01DD0683-14EC-4392-BE08-F42BAB027A86}"/>
    <dgm:cxn modelId="{69213989-E785-4AA6-AF68-FD101D3B1320}" type="presOf" srcId="{25CEDD00-11D7-44F2-8E2D-1C9205C19951}" destId="{B0F231F1-C9F2-448F-BE88-174A9CD2D986}" srcOrd="0" destOrd="0" presId="urn:microsoft.com/office/officeart/2005/8/layout/default"/>
    <dgm:cxn modelId="{816D1B98-A0C1-42EC-88D9-C07471422C50}" type="presOf" srcId="{B998299B-6CDD-4A8E-8A10-97FAAE6DB8FA}" destId="{5AF2DF6A-C52A-446C-95DE-F18F87307B68}" srcOrd="0" destOrd="0" presId="urn:microsoft.com/office/officeart/2005/8/layout/default"/>
    <dgm:cxn modelId="{A3E47EBC-23A4-4810-A9E1-EF2E202C93D3}" type="presOf" srcId="{1C57CD61-2B14-4220-81DB-4F6298D2B3F2}" destId="{05E33231-EE16-484F-8C9D-A94DA1C75363}" srcOrd="0" destOrd="0" presId="urn:microsoft.com/office/officeart/2005/8/layout/default"/>
    <dgm:cxn modelId="{F50B71BD-63A7-4C91-9230-DF56D1144E9E}" srcId="{25CEDD00-11D7-44F2-8E2D-1C9205C19951}" destId="{1C57CD61-2B14-4220-81DB-4F6298D2B3F2}" srcOrd="3" destOrd="0" parTransId="{402B0E17-82B8-4741-A2DC-C6A57814D458}" sibTransId="{E96B74DD-018C-4AC3-9407-A841E948AA01}"/>
    <dgm:cxn modelId="{DBC3C3D9-EF84-41FA-BAFE-9199C8CBCDF2}" type="presOf" srcId="{A319DD75-45A0-469A-B572-A792B82E71B3}" destId="{95796EED-91CE-4CE0-AD6A-4FB27AB92C29}" srcOrd="0" destOrd="0" presId="urn:microsoft.com/office/officeart/2005/8/layout/default"/>
    <dgm:cxn modelId="{945180E7-12F8-4447-B7B4-F3D1807F5C36}" type="presOf" srcId="{627B3E0A-3371-4930-9384-04BAE3E2AD3E}" destId="{A51F7E3C-1A7C-4ED3-8C1C-4F72BBAAEFFA}" srcOrd="0" destOrd="0" presId="urn:microsoft.com/office/officeart/2005/8/layout/default"/>
    <dgm:cxn modelId="{F36EF0FA-B47D-4B57-B9A6-682BB094875B}" srcId="{25CEDD00-11D7-44F2-8E2D-1C9205C19951}" destId="{627B3E0A-3371-4930-9384-04BAE3E2AD3E}" srcOrd="5" destOrd="0" parTransId="{373F07FD-F836-484F-A779-934272137369}" sibTransId="{3F53D64A-362F-491C-83DD-F43064F2CF29}"/>
    <dgm:cxn modelId="{03370833-6A74-412E-B2AA-28BCE5D3A1B6}" type="presParOf" srcId="{B0F231F1-C9F2-448F-BE88-174A9CD2D986}" destId="{CF2A2BB7-C84D-46BA-92F3-2C6031A00748}" srcOrd="0" destOrd="0" presId="urn:microsoft.com/office/officeart/2005/8/layout/default"/>
    <dgm:cxn modelId="{8BE39848-6EB1-41E9-B0A9-F5CDB0DACB4F}" type="presParOf" srcId="{B0F231F1-C9F2-448F-BE88-174A9CD2D986}" destId="{C79BC9AF-4632-43F7-9980-ED23BEB92DF2}" srcOrd="1" destOrd="0" presId="urn:microsoft.com/office/officeart/2005/8/layout/default"/>
    <dgm:cxn modelId="{BF107009-40A3-44A5-A19E-FC2CF96CE4A4}" type="presParOf" srcId="{B0F231F1-C9F2-448F-BE88-174A9CD2D986}" destId="{5AF2DF6A-C52A-446C-95DE-F18F87307B68}" srcOrd="2" destOrd="0" presId="urn:microsoft.com/office/officeart/2005/8/layout/default"/>
    <dgm:cxn modelId="{FEEB6971-BAB8-4F27-8C3D-5F6BB2DCA4AE}" type="presParOf" srcId="{B0F231F1-C9F2-448F-BE88-174A9CD2D986}" destId="{1BC3EB38-0BED-4F78-9B04-B6C3ABB8B197}" srcOrd="3" destOrd="0" presId="urn:microsoft.com/office/officeart/2005/8/layout/default"/>
    <dgm:cxn modelId="{B5FD5E36-661E-4117-ABC6-D2FBA12B1528}" type="presParOf" srcId="{B0F231F1-C9F2-448F-BE88-174A9CD2D986}" destId="{95796EED-91CE-4CE0-AD6A-4FB27AB92C29}" srcOrd="4" destOrd="0" presId="urn:microsoft.com/office/officeart/2005/8/layout/default"/>
    <dgm:cxn modelId="{B26FCD64-CA3B-4912-9435-3EA189C1267A}" type="presParOf" srcId="{B0F231F1-C9F2-448F-BE88-174A9CD2D986}" destId="{FDED6E2E-9FDE-42C0-809E-DC5DD26B2FDB}" srcOrd="5" destOrd="0" presId="urn:microsoft.com/office/officeart/2005/8/layout/default"/>
    <dgm:cxn modelId="{3415ABA5-606E-49C3-A0ED-C2DA8551E735}" type="presParOf" srcId="{B0F231F1-C9F2-448F-BE88-174A9CD2D986}" destId="{05E33231-EE16-484F-8C9D-A94DA1C75363}" srcOrd="6" destOrd="0" presId="urn:microsoft.com/office/officeart/2005/8/layout/default"/>
    <dgm:cxn modelId="{92BF3F52-B929-473C-BA1B-9433300585F7}" type="presParOf" srcId="{B0F231F1-C9F2-448F-BE88-174A9CD2D986}" destId="{C1570D3D-0432-4CD8-ABED-0AD88D54F730}" srcOrd="7" destOrd="0" presId="urn:microsoft.com/office/officeart/2005/8/layout/default"/>
    <dgm:cxn modelId="{E4A95A23-61C9-4E36-831D-400181EF314A}" type="presParOf" srcId="{B0F231F1-C9F2-448F-BE88-174A9CD2D986}" destId="{4E94C128-1D49-414F-8052-FC65D9454402}" srcOrd="8" destOrd="0" presId="urn:microsoft.com/office/officeart/2005/8/layout/default"/>
    <dgm:cxn modelId="{5F08B261-9A8F-400C-98A5-E13FBDEC52B2}" type="presParOf" srcId="{B0F231F1-C9F2-448F-BE88-174A9CD2D986}" destId="{0F11EC0B-C5FA-4738-BCCE-42800EB4841D}" srcOrd="9" destOrd="0" presId="urn:microsoft.com/office/officeart/2005/8/layout/default"/>
    <dgm:cxn modelId="{F558773D-13B9-46A9-A1AF-5F238320A9E2}" type="presParOf" srcId="{B0F231F1-C9F2-448F-BE88-174A9CD2D986}" destId="{A51F7E3C-1A7C-4ED3-8C1C-4F72BBAAEFF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72ABF-1CAB-4252-A7A5-2ACEAE58188C}">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D0D6B-39D5-46E1-8360-6A304FA6DAEB}">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A9DF52-CB7F-480A-BA07-0B1C7AEBC8FF}">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YOUR INPUT IS VERY IMPORTANT!</a:t>
          </a:r>
          <a:endParaRPr lang="en-US" sz="2200" kern="1200"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endParaRPr>
        </a:p>
      </dsp:txBody>
      <dsp:txXfrm>
        <a:off x="1844034" y="682"/>
        <a:ext cx="4401230" cy="1596566"/>
      </dsp:txXfrm>
    </dsp:sp>
    <dsp:sp modelId="{C9C918E1-5B75-4BEB-8599-E5AD2ABF2A39}">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A662E7-DA6F-4BAD-B4DA-BA8C567941E2}">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F00708-6035-4984-B203-0FD3F51B9A6B}">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admin@bethlehemnh.org </a:t>
          </a:r>
          <a:endParaRPr lang="en-US" sz="2200" kern="1200"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endParaRPr>
        </a:p>
      </dsp:txBody>
      <dsp:txXfrm>
        <a:off x="1844034" y="1996390"/>
        <a:ext cx="4401230" cy="1596566"/>
      </dsp:txXfrm>
    </dsp:sp>
    <dsp:sp modelId="{A688C75E-2901-4035-9BC4-ACEF246A0BBB}">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E3107-471E-4D49-BF48-C280F97D5B3B}">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37E459-73F9-4B46-B9E0-90E0736CA4FD}">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Send us your IDEAS AND QUESTIONS</a:t>
          </a:r>
          <a:r>
            <a:rPr lang="en-US" sz="2200" b="1" kern="1200" dirty="0">
              <a:solidFill>
                <a:schemeClr val="accent6">
                  <a:lumMod val="50000"/>
                </a:schemeClr>
              </a:solidFill>
              <a:latin typeface="Verdana" panose="020B0604030504040204" pitchFamily="34" charset="0"/>
              <a:ea typeface="Verdana" panose="020B0604030504040204" pitchFamily="34" charset="0"/>
            </a:rPr>
            <a:t> </a:t>
          </a:r>
          <a:endParaRPr lang="en-US" sz="2200" kern="1200" dirty="0">
            <a:solidFill>
              <a:schemeClr val="accent6">
                <a:lumMod val="50000"/>
              </a:schemeClr>
            </a:solidFill>
            <a:latin typeface="Verdana" panose="020B0604030504040204" pitchFamily="34" charset="0"/>
            <a:ea typeface="Verdana" panose="020B0604030504040204" pitchFamily="34" charset="0"/>
          </a:endParaRPr>
        </a:p>
      </dsp:txBody>
      <dsp:txXfrm>
        <a:off x="1844034" y="3992098"/>
        <a:ext cx="4401230" cy="1596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0768-BDCF-4AFB-84FC-9B0C4C466405}">
      <dsp:nvSpPr>
        <dsp:cNvPr id="0" name=""/>
        <dsp:cNvSpPr/>
      </dsp:nvSpPr>
      <dsp:spPr>
        <a:xfrm>
          <a:off x="0" y="2628225"/>
          <a:ext cx="5181600" cy="1723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Verdana" panose="020B0604030504040204" pitchFamily="34" charset="0"/>
              <a:ea typeface="Verdana" panose="020B0604030504040204" pitchFamily="34" charset="0"/>
            </a:rPr>
            <a:t>To advise the Select Board on environmentally sound solutions and best practices for solid waste disposal and recycling management</a:t>
          </a:r>
        </a:p>
      </dsp:txBody>
      <dsp:txXfrm>
        <a:off x="0" y="2628225"/>
        <a:ext cx="5181600" cy="1723112"/>
      </dsp:txXfrm>
    </dsp:sp>
    <dsp:sp modelId="{69455F50-AD3D-4E1B-8632-23DDB13F0D73}">
      <dsp:nvSpPr>
        <dsp:cNvPr id="0" name=""/>
        <dsp:cNvSpPr/>
      </dsp:nvSpPr>
      <dsp:spPr>
        <a:xfrm rot="10800000">
          <a:off x="0" y="1962"/>
          <a:ext cx="5181600" cy="265014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Verdana" panose="020B0604030504040204" pitchFamily="34" charset="0"/>
              <a:ea typeface="Verdana" panose="020B0604030504040204" pitchFamily="34" charset="0"/>
            </a:rPr>
            <a:t>MISSION</a:t>
          </a:r>
          <a:endParaRPr lang="en-US" sz="4000" kern="1200" dirty="0">
            <a:latin typeface="Verdana" panose="020B0604030504040204" pitchFamily="34" charset="0"/>
            <a:ea typeface="Verdana" panose="020B0604030504040204" pitchFamily="34" charset="0"/>
          </a:endParaRPr>
        </a:p>
      </dsp:txBody>
      <dsp:txXfrm rot="10800000">
        <a:off x="0" y="1962"/>
        <a:ext cx="5181600" cy="1721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A2BB7-C84D-46BA-92F3-2C6031A00748}">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Verdana" panose="020B0604030504040204" pitchFamily="34" charset="0"/>
              <a:ea typeface="Verdana" panose="020B0604030504040204" pitchFamily="34" charset="0"/>
            </a:rPr>
            <a:t>Development and Construction         </a:t>
          </a:r>
          <a:br>
            <a:rPr lang="en-US" sz="2000" b="1" kern="1200" dirty="0">
              <a:solidFill>
                <a:schemeClr val="tx1"/>
              </a:solidFill>
              <a:latin typeface="Verdana" panose="020B0604030504040204" pitchFamily="34" charset="0"/>
              <a:ea typeface="Verdana" panose="020B0604030504040204" pitchFamily="34" charset="0"/>
            </a:rPr>
          </a:br>
          <a:r>
            <a:rPr lang="en-US" sz="2000" b="1" kern="1200" dirty="0">
              <a:solidFill>
                <a:schemeClr val="tx1"/>
              </a:solidFill>
              <a:latin typeface="Verdana" panose="020B0604030504040204" pitchFamily="34" charset="0"/>
              <a:ea typeface="Verdana" panose="020B0604030504040204" pitchFamily="34" charset="0"/>
            </a:rPr>
            <a:t>$ 422,173</a:t>
          </a:r>
        </a:p>
      </dsp:txBody>
      <dsp:txXfrm>
        <a:off x="0" y="39687"/>
        <a:ext cx="3286125" cy="1971675"/>
      </dsp:txXfrm>
    </dsp:sp>
    <dsp:sp modelId="{5AF2DF6A-C52A-446C-95DE-F18F87307B68}">
      <dsp:nvSpPr>
        <dsp:cNvPr id="0" name=""/>
        <dsp:cNvSpPr/>
      </dsp:nvSpPr>
      <dsp:spPr>
        <a:xfrm>
          <a:off x="3614737" y="39687"/>
          <a:ext cx="3286125" cy="1971675"/>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Verdana" panose="020B0604030504040204" pitchFamily="34" charset="0"/>
              <a:ea typeface="Verdana" panose="020B0604030504040204" pitchFamily="34" charset="0"/>
            </a:rPr>
            <a:t>Land and Rights                                            $ 0</a:t>
          </a:r>
        </a:p>
      </dsp:txBody>
      <dsp:txXfrm>
        <a:off x="3614737" y="39687"/>
        <a:ext cx="3286125" cy="1971675"/>
      </dsp:txXfrm>
    </dsp:sp>
    <dsp:sp modelId="{95796EED-91CE-4CE0-AD6A-4FB27AB92C29}">
      <dsp:nvSpPr>
        <dsp:cNvPr id="0" name=""/>
        <dsp:cNvSpPr/>
      </dsp:nvSpPr>
      <dsp:spPr>
        <a:xfrm>
          <a:off x="7229475" y="39687"/>
          <a:ext cx="3286125" cy="1971675"/>
        </a:xfrm>
        <a:prstGeom prst="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Verdana" panose="020B0604030504040204" pitchFamily="34" charset="0"/>
              <a:ea typeface="Verdana" panose="020B0604030504040204" pitchFamily="34" charset="0"/>
            </a:rPr>
            <a:t>Architect/Engineer                              $  86,000</a:t>
          </a:r>
        </a:p>
      </dsp:txBody>
      <dsp:txXfrm>
        <a:off x="7229475" y="39687"/>
        <a:ext cx="3286125" cy="1971675"/>
      </dsp:txXfrm>
    </dsp:sp>
    <dsp:sp modelId="{05E33231-EE16-484F-8C9D-A94DA1C75363}">
      <dsp:nvSpPr>
        <dsp:cNvPr id="0" name=""/>
        <dsp:cNvSpPr/>
      </dsp:nvSpPr>
      <dsp:spPr>
        <a:xfrm>
          <a:off x="0" y="2339975"/>
          <a:ext cx="3286125" cy="1971675"/>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Verdana" panose="020B0604030504040204" pitchFamily="34" charset="0"/>
              <a:ea typeface="Verdana" panose="020B0604030504040204" pitchFamily="34" charset="0"/>
            </a:rPr>
            <a:t>Equipment/Furniture                          $ 296,380</a:t>
          </a:r>
        </a:p>
      </dsp:txBody>
      <dsp:txXfrm>
        <a:off x="0" y="2339975"/>
        <a:ext cx="3286125" cy="1971675"/>
      </dsp:txXfrm>
    </dsp:sp>
    <dsp:sp modelId="{4E94C128-1D49-414F-8052-FC65D9454402}">
      <dsp:nvSpPr>
        <dsp:cNvPr id="0" name=""/>
        <dsp:cNvSpPr/>
      </dsp:nvSpPr>
      <dsp:spPr>
        <a:xfrm>
          <a:off x="3614737" y="2339975"/>
          <a:ext cx="3286125" cy="1971675"/>
        </a:xfrm>
        <a:prstGeom prst="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Verdana" panose="020B0604030504040204" pitchFamily="34" charset="0"/>
              <a:ea typeface="Verdana" panose="020B0604030504040204" pitchFamily="34" charset="0"/>
            </a:rPr>
            <a:t>Contingency (10%)                             $  81,115</a:t>
          </a:r>
        </a:p>
      </dsp:txBody>
      <dsp:txXfrm>
        <a:off x="3614737" y="2339975"/>
        <a:ext cx="3286125" cy="1971675"/>
      </dsp:txXfrm>
    </dsp:sp>
    <dsp:sp modelId="{A51F7E3C-1A7C-4ED3-8C1C-4F72BBAAEFFA}">
      <dsp:nvSpPr>
        <dsp:cNvPr id="0" name=""/>
        <dsp:cNvSpPr/>
      </dsp:nvSpPr>
      <dsp:spPr>
        <a:xfrm>
          <a:off x="7229475" y="2339975"/>
          <a:ext cx="3286125" cy="1971675"/>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Verdana" panose="020B0604030504040204" pitchFamily="34" charset="0"/>
              <a:ea typeface="Verdana" panose="020B0604030504040204" pitchFamily="34" charset="0"/>
            </a:rPr>
            <a:t>TOTAL                                            $ 885,668</a:t>
          </a:r>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890E-A8A4-4D0C-ACAE-6B9A6C4D3614}"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3B31E-78F6-4F79-B203-6596F766BF0C}" type="slidenum">
              <a:rPr lang="en-US" smtClean="0"/>
              <a:t>‹#›</a:t>
            </a:fld>
            <a:endParaRPr lang="en-US"/>
          </a:p>
        </p:txBody>
      </p:sp>
    </p:spTree>
    <p:extLst>
      <p:ext uri="{BB962C8B-B14F-4D97-AF65-F5344CB8AC3E}">
        <p14:creationId xmlns:p14="http://schemas.microsoft.com/office/powerpoint/2010/main" val="339874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F3B31E-78F6-4F79-B203-6596F766BF0C}" type="slidenum">
              <a:rPr lang="en-US" smtClean="0"/>
              <a:t>2</a:t>
            </a:fld>
            <a:endParaRPr lang="en-US"/>
          </a:p>
        </p:txBody>
      </p:sp>
    </p:spTree>
    <p:extLst>
      <p:ext uri="{BB962C8B-B14F-4D97-AF65-F5344CB8AC3E}">
        <p14:creationId xmlns:p14="http://schemas.microsoft.com/office/powerpoint/2010/main" val="375134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3B31E-78F6-4F79-B203-6596F766BF0C}" type="slidenum">
              <a:rPr lang="en-US" smtClean="0"/>
              <a:t>14</a:t>
            </a:fld>
            <a:endParaRPr lang="en-US"/>
          </a:p>
        </p:txBody>
      </p:sp>
    </p:spTree>
    <p:extLst>
      <p:ext uri="{BB962C8B-B14F-4D97-AF65-F5344CB8AC3E}">
        <p14:creationId xmlns:p14="http://schemas.microsoft.com/office/powerpoint/2010/main" val="2403369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3B31E-78F6-4F79-B203-6596F766BF0C}" type="slidenum">
              <a:rPr lang="en-US" smtClean="0"/>
              <a:t>16</a:t>
            </a:fld>
            <a:endParaRPr lang="en-US"/>
          </a:p>
        </p:txBody>
      </p:sp>
    </p:spTree>
    <p:extLst>
      <p:ext uri="{BB962C8B-B14F-4D97-AF65-F5344CB8AC3E}">
        <p14:creationId xmlns:p14="http://schemas.microsoft.com/office/powerpoint/2010/main" val="856914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3B31E-78F6-4F79-B203-6596F766BF0C}" type="slidenum">
              <a:rPr lang="en-US" smtClean="0"/>
              <a:t>17</a:t>
            </a:fld>
            <a:endParaRPr lang="en-US"/>
          </a:p>
        </p:txBody>
      </p:sp>
    </p:spTree>
    <p:extLst>
      <p:ext uri="{BB962C8B-B14F-4D97-AF65-F5344CB8AC3E}">
        <p14:creationId xmlns:p14="http://schemas.microsoft.com/office/powerpoint/2010/main" val="715449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3B31E-78F6-4F79-B203-6596F766BF0C}" type="slidenum">
              <a:rPr lang="en-US" smtClean="0"/>
              <a:t>18</a:t>
            </a:fld>
            <a:endParaRPr lang="en-US"/>
          </a:p>
        </p:txBody>
      </p:sp>
    </p:spTree>
    <p:extLst>
      <p:ext uri="{BB962C8B-B14F-4D97-AF65-F5344CB8AC3E}">
        <p14:creationId xmlns:p14="http://schemas.microsoft.com/office/powerpoint/2010/main" val="873487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3B31E-78F6-4F79-B203-6596F766BF0C}" type="slidenum">
              <a:rPr lang="en-US" smtClean="0"/>
              <a:t>19</a:t>
            </a:fld>
            <a:endParaRPr lang="en-US"/>
          </a:p>
        </p:txBody>
      </p:sp>
    </p:spTree>
    <p:extLst>
      <p:ext uri="{BB962C8B-B14F-4D97-AF65-F5344CB8AC3E}">
        <p14:creationId xmlns:p14="http://schemas.microsoft.com/office/powerpoint/2010/main" val="1064542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3B31E-78F6-4F79-B203-6596F766BF0C}" type="slidenum">
              <a:rPr lang="en-US" smtClean="0"/>
              <a:t>21</a:t>
            </a:fld>
            <a:endParaRPr lang="en-US"/>
          </a:p>
        </p:txBody>
      </p:sp>
    </p:spTree>
    <p:extLst>
      <p:ext uri="{BB962C8B-B14F-4D97-AF65-F5344CB8AC3E}">
        <p14:creationId xmlns:p14="http://schemas.microsoft.com/office/powerpoint/2010/main" val="82271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a review of neighboring transfer station budgets, and past town solid waste data, predicting the costs, revenues, and resale markets for a new, future system is difficult.  Thus, a conservative, first year operation budget has $193,095 in expenses and $119,000 in revenues, based on:</a:t>
            </a:r>
          </a:p>
          <a:p>
            <a:r>
              <a:rPr lang="en-US" dirty="0"/>
              <a:t>PAYT bag costs priced to cover transportation and tipping fee costs</a:t>
            </a:r>
          </a:p>
          <a:p>
            <a:r>
              <a:rPr lang="en-US" dirty="0"/>
              <a:t>Fees for special waste services (e.g., tires, appliances, construction debris, etc.) covering their costs</a:t>
            </a:r>
          </a:p>
          <a:p>
            <a:r>
              <a:rPr lang="en-US" dirty="0"/>
              <a:t>No charge for routine residential recyclables, and assuming low/moderate resale revenue</a:t>
            </a:r>
          </a:p>
          <a:p>
            <a:endParaRPr lang="en-US" dirty="0"/>
          </a:p>
          <a:p>
            <a:endParaRPr lang="en-US" dirty="0"/>
          </a:p>
        </p:txBody>
      </p:sp>
      <p:sp>
        <p:nvSpPr>
          <p:cNvPr id="4" name="Slide Number Placeholder 3"/>
          <p:cNvSpPr>
            <a:spLocks noGrp="1"/>
          </p:cNvSpPr>
          <p:nvPr>
            <p:ph type="sldNum" sz="quarter" idx="5"/>
          </p:nvPr>
        </p:nvSpPr>
        <p:spPr/>
        <p:txBody>
          <a:bodyPr/>
          <a:lstStyle/>
          <a:p>
            <a:fld id="{D1F3B31E-78F6-4F79-B203-6596F766BF0C}" type="slidenum">
              <a:rPr lang="en-US" smtClean="0"/>
              <a:t>22</a:t>
            </a:fld>
            <a:endParaRPr lang="en-US"/>
          </a:p>
        </p:txBody>
      </p:sp>
    </p:spTree>
    <p:extLst>
      <p:ext uri="{BB962C8B-B14F-4D97-AF65-F5344CB8AC3E}">
        <p14:creationId xmlns:p14="http://schemas.microsoft.com/office/powerpoint/2010/main" val="173188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3B31E-78F6-4F79-B203-6596F766BF0C}" type="slidenum">
              <a:rPr lang="en-US" smtClean="0"/>
              <a:t>4</a:t>
            </a:fld>
            <a:endParaRPr lang="en-US"/>
          </a:p>
        </p:txBody>
      </p:sp>
    </p:spTree>
    <p:extLst>
      <p:ext uri="{BB962C8B-B14F-4D97-AF65-F5344CB8AC3E}">
        <p14:creationId xmlns:p14="http://schemas.microsoft.com/office/powerpoint/2010/main" val="17373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Unknown if another transfer station is willing and able to handle Bethlehem solid waste</a:t>
            </a:r>
          </a:p>
          <a:p>
            <a:pPr marL="171450" indent="-171450">
              <a:buFont typeface="Arial" panose="020B0604020202020204" pitchFamily="34" charset="0"/>
              <a:buChar char="•"/>
            </a:pPr>
            <a:r>
              <a:rPr lang="en-US" dirty="0"/>
              <a:t>Short term solution, subject to contracting and unknown costs at time of contract</a:t>
            </a:r>
          </a:p>
          <a:p>
            <a:pPr marL="171450" indent="-171450">
              <a:buFont typeface="Arial" panose="020B0604020202020204" pitchFamily="34" charset="0"/>
              <a:buChar char="•"/>
            </a:pPr>
            <a:r>
              <a:rPr lang="en-US" dirty="0"/>
              <a:t>A longer drive for Bethlehem residents to take their solid waste and recyclables</a:t>
            </a:r>
          </a:p>
          <a:p>
            <a:endParaRPr lang="en-US" dirty="0"/>
          </a:p>
          <a:p>
            <a:pPr marL="171450" indent="-171450">
              <a:buFont typeface="Arial" panose="020B0604020202020204" pitchFamily="34" charset="0"/>
              <a:buChar char="•"/>
            </a:pPr>
            <a:r>
              <a:rPr lang="en-US" dirty="0"/>
              <a:t>Hundreds of thousands of dollars of annual costs to Town budget</a:t>
            </a:r>
          </a:p>
          <a:p>
            <a:pPr marL="171450" indent="-171450">
              <a:buFont typeface="Arial" panose="020B0604020202020204" pitchFamily="34" charset="0"/>
              <a:buChar char="•"/>
            </a:pPr>
            <a:r>
              <a:rPr lang="en-US" dirty="0"/>
              <a:t>Short term solution, subject to contracting, with potentially high varying costs</a:t>
            </a:r>
          </a:p>
          <a:p>
            <a:endParaRPr lang="en-US" dirty="0"/>
          </a:p>
          <a:p>
            <a:pPr marL="171450" indent="-171450">
              <a:buFont typeface="Arial" panose="020B0604020202020204" pitchFamily="34" charset="0"/>
              <a:buChar char="•"/>
            </a:pPr>
            <a:r>
              <a:rPr lang="en-US" dirty="0"/>
              <a:t>Unknow if NCES is willing to sell or rent, and at what cost</a:t>
            </a:r>
          </a:p>
          <a:p>
            <a:pPr marL="171450" indent="-171450">
              <a:buFont typeface="Arial" panose="020B0604020202020204" pitchFamily="34" charset="0"/>
              <a:buChar char="•"/>
            </a:pPr>
            <a:r>
              <a:rPr lang="en-US" dirty="0"/>
              <a:t>Substantial construction and equipment would still be required to allow for compacting of waste and source-separation and baling of recyclables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1F3B31E-78F6-4F79-B203-6596F766BF0C}" type="slidenum">
              <a:rPr lang="en-US" smtClean="0"/>
              <a:t>5</a:t>
            </a:fld>
            <a:endParaRPr lang="en-US"/>
          </a:p>
        </p:txBody>
      </p:sp>
    </p:spTree>
    <p:extLst>
      <p:ext uri="{BB962C8B-B14F-4D97-AF65-F5344CB8AC3E}">
        <p14:creationId xmlns:p14="http://schemas.microsoft.com/office/powerpoint/2010/main" val="2482810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3B31E-78F6-4F79-B203-6596F766BF0C}" type="slidenum">
              <a:rPr lang="en-US" smtClean="0"/>
              <a:t>6</a:t>
            </a:fld>
            <a:endParaRPr lang="en-US"/>
          </a:p>
        </p:txBody>
      </p:sp>
    </p:spTree>
    <p:extLst>
      <p:ext uri="{BB962C8B-B14F-4D97-AF65-F5344CB8AC3E}">
        <p14:creationId xmlns:p14="http://schemas.microsoft.com/office/powerpoint/2010/main" val="306635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3B31E-78F6-4F79-B203-6596F766BF0C}" type="slidenum">
              <a:rPr lang="en-US" smtClean="0"/>
              <a:t>7</a:t>
            </a:fld>
            <a:endParaRPr lang="en-US"/>
          </a:p>
        </p:txBody>
      </p:sp>
    </p:spTree>
    <p:extLst>
      <p:ext uri="{BB962C8B-B14F-4D97-AF65-F5344CB8AC3E}">
        <p14:creationId xmlns:p14="http://schemas.microsoft.com/office/powerpoint/2010/main" val="406424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3B31E-78F6-4F79-B203-6596F766BF0C}" type="slidenum">
              <a:rPr lang="en-US" smtClean="0"/>
              <a:t>8</a:t>
            </a:fld>
            <a:endParaRPr lang="en-US"/>
          </a:p>
        </p:txBody>
      </p:sp>
    </p:spTree>
    <p:extLst>
      <p:ext uri="{BB962C8B-B14F-4D97-AF65-F5344CB8AC3E}">
        <p14:creationId xmlns:p14="http://schemas.microsoft.com/office/powerpoint/2010/main" val="81268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3B31E-78F6-4F79-B203-6596F766BF0C}" type="slidenum">
              <a:rPr lang="en-US" smtClean="0"/>
              <a:t>9</a:t>
            </a:fld>
            <a:endParaRPr lang="en-US"/>
          </a:p>
        </p:txBody>
      </p:sp>
    </p:spTree>
    <p:extLst>
      <p:ext uri="{BB962C8B-B14F-4D97-AF65-F5344CB8AC3E}">
        <p14:creationId xmlns:p14="http://schemas.microsoft.com/office/powerpoint/2010/main" val="2670764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3B31E-78F6-4F79-B203-6596F766BF0C}" type="slidenum">
              <a:rPr lang="en-US" smtClean="0"/>
              <a:t>11</a:t>
            </a:fld>
            <a:endParaRPr lang="en-US"/>
          </a:p>
        </p:txBody>
      </p:sp>
    </p:spTree>
    <p:extLst>
      <p:ext uri="{BB962C8B-B14F-4D97-AF65-F5344CB8AC3E}">
        <p14:creationId xmlns:p14="http://schemas.microsoft.com/office/powerpoint/2010/main" val="44156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3B31E-78F6-4F79-B203-6596F766BF0C}" type="slidenum">
              <a:rPr lang="en-US" smtClean="0"/>
              <a:t>12</a:t>
            </a:fld>
            <a:endParaRPr lang="en-US"/>
          </a:p>
        </p:txBody>
      </p:sp>
    </p:spTree>
    <p:extLst>
      <p:ext uri="{BB962C8B-B14F-4D97-AF65-F5344CB8AC3E}">
        <p14:creationId xmlns:p14="http://schemas.microsoft.com/office/powerpoint/2010/main" val="230276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39DC3-EB86-69D3-A7F4-A04741465E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0CDBF3-ECE6-A00C-7A05-A58CE4D91E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47FFF1-054F-ADF0-2B6E-DB7DEA3F177E}"/>
              </a:ext>
            </a:extLst>
          </p:cNvPr>
          <p:cNvSpPr>
            <a:spLocks noGrp="1"/>
          </p:cNvSpPr>
          <p:nvPr>
            <p:ph type="dt" sz="half" idx="10"/>
          </p:nvPr>
        </p:nvSpPr>
        <p:spPr/>
        <p:txBody>
          <a:bodyPr/>
          <a:lstStyle/>
          <a:p>
            <a:fld id="{D208048B-57AF-4F53-BC84-8E0A1033FBEC}" type="datetimeFigureOut">
              <a:rPr lang="en-US" smtClean="0"/>
              <a:t>6/5/2023</a:t>
            </a:fld>
            <a:endParaRPr lang="en-US"/>
          </a:p>
        </p:txBody>
      </p:sp>
      <p:sp>
        <p:nvSpPr>
          <p:cNvPr id="5" name="Footer Placeholder 4">
            <a:extLst>
              <a:ext uri="{FF2B5EF4-FFF2-40B4-BE49-F238E27FC236}">
                <a16:creationId xmlns:a16="http://schemas.microsoft.com/office/drawing/2014/main" id="{81CBA572-4E6C-51C7-19F5-BF15A251A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F3275-0D1F-9840-4E08-E2A784CD87C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94241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6E97-E9BD-CCD9-E4D0-30DC9B7AF4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2160B0-FE82-8A8F-9F34-212612ABED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43C91-FE06-E100-3A5B-47D27C5E276A}"/>
              </a:ext>
            </a:extLst>
          </p:cNvPr>
          <p:cNvSpPr>
            <a:spLocks noGrp="1"/>
          </p:cNvSpPr>
          <p:nvPr>
            <p:ph type="dt" sz="half" idx="10"/>
          </p:nvPr>
        </p:nvSpPr>
        <p:spPr/>
        <p:txBody>
          <a:bodyPr/>
          <a:lstStyle/>
          <a:p>
            <a:fld id="{D208048B-57AF-4F53-BC84-8E0A1033FBEC}" type="datetimeFigureOut">
              <a:rPr lang="en-US" smtClean="0"/>
              <a:t>6/5/2023</a:t>
            </a:fld>
            <a:endParaRPr lang="en-US"/>
          </a:p>
        </p:txBody>
      </p:sp>
      <p:sp>
        <p:nvSpPr>
          <p:cNvPr id="5" name="Footer Placeholder 4">
            <a:extLst>
              <a:ext uri="{FF2B5EF4-FFF2-40B4-BE49-F238E27FC236}">
                <a16:creationId xmlns:a16="http://schemas.microsoft.com/office/drawing/2014/main" id="{B109CC4A-31B4-1F0F-8B25-D7AD56018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1C846-8C43-6C9C-09FE-9AA22C5BBBB5}"/>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18689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EC2D9E-FDB5-9856-D524-2314CD44EC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8CC84A-567C-A268-F5BC-1BE25EED26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78B25-659E-E1C6-86B5-854ADDCC952A}"/>
              </a:ext>
            </a:extLst>
          </p:cNvPr>
          <p:cNvSpPr>
            <a:spLocks noGrp="1"/>
          </p:cNvSpPr>
          <p:nvPr>
            <p:ph type="dt" sz="half" idx="10"/>
          </p:nvPr>
        </p:nvSpPr>
        <p:spPr/>
        <p:txBody>
          <a:bodyPr/>
          <a:lstStyle/>
          <a:p>
            <a:fld id="{D208048B-57AF-4F53-BC84-8E0A1033FBEC}" type="datetimeFigureOut">
              <a:rPr lang="en-US" smtClean="0"/>
              <a:t>6/5/2023</a:t>
            </a:fld>
            <a:endParaRPr lang="en-US"/>
          </a:p>
        </p:txBody>
      </p:sp>
      <p:sp>
        <p:nvSpPr>
          <p:cNvPr id="5" name="Footer Placeholder 4">
            <a:extLst>
              <a:ext uri="{FF2B5EF4-FFF2-40B4-BE49-F238E27FC236}">
                <a16:creationId xmlns:a16="http://schemas.microsoft.com/office/drawing/2014/main" id="{77E9BE12-2DB5-B810-987F-74F9101EF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53A1D-F616-2B84-7240-AD0818F5EB3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787424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963658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854373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061060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08048B-57AF-4F53-BC84-8E0A1033FBEC}"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01219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08048B-57AF-4F53-BC84-8E0A1033FBEC}"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177725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08048B-57AF-4F53-BC84-8E0A1033FBEC}"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537444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8048B-57AF-4F53-BC84-8E0A1033FBEC}"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672853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02018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16C7-A45A-9635-275C-AB255CE851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4AE089-94AE-0F80-D478-0DB88D0377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A54146-F9A4-2481-72A1-0B8D9058DD6A}"/>
              </a:ext>
            </a:extLst>
          </p:cNvPr>
          <p:cNvSpPr>
            <a:spLocks noGrp="1"/>
          </p:cNvSpPr>
          <p:nvPr>
            <p:ph type="dt" sz="half" idx="10"/>
          </p:nvPr>
        </p:nvSpPr>
        <p:spPr/>
        <p:txBody>
          <a:bodyPr/>
          <a:lstStyle/>
          <a:p>
            <a:fld id="{D208048B-57AF-4F53-BC84-8E0A1033FBEC}" type="datetimeFigureOut">
              <a:rPr lang="en-US" smtClean="0"/>
              <a:t>6/5/2023</a:t>
            </a:fld>
            <a:endParaRPr lang="en-US"/>
          </a:p>
        </p:txBody>
      </p:sp>
      <p:sp>
        <p:nvSpPr>
          <p:cNvPr id="5" name="Footer Placeholder 4">
            <a:extLst>
              <a:ext uri="{FF2B5EF4-FFF2-40B4-BE49-F238E27FC236}">
                <a16:creationId xmlns:a16="http://schemas.microsoft.com/office/drawing/2014/main" id="{E7956949-B563-8A6F-191F-AEBCC080E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F5479-6169-FBA4-CDB2-255763E9BFE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338739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457898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577218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8A8A1B-4E1E-43EF-8A39-7D4A3879B941}"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43101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pPr/>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749414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pPr/>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8A8A1B-4E1E-43EF-8A39-7D4A3879B941}"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9046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pPr/>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313664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629847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032694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208048B-57AF-4F53-BC84-8E0A1033FBEC}"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835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69929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537A-1977-7062-A1EB-A46FF4BC47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50B075-14E1-6E8B-7C16-31C61B88E6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59CA07-5AF0-0B73-404D-5101BBC902C7}"/>
              </a:ext>
            </a:extLst>
          </p:cNvPr>
          <p:cNvSpPr>
            <a:spLocks noGrp="1"/>
          </p:cNvSpPr>
          <p:nvPr>
            <p:ph type="dt" sz="half" idx="10"/>
          </p:nvPr>
        </p:nvSpPr>
        <p:spPr/>
        <p:txBody>
          <a:bodyPr/>
          <a:lstStyle/>
          <a:p>
            <a:fld id="{D208048B-57AF-4F53-BC84-8E0A1033FBEC}" type="datetimeFigureOut">
              <a:rPr lang="en-US" smtClean="0"/>
              <a:t>6/5/2023</a:t>
            </a:fld>
            <a:endParaRPr lang="en-US"/>
          </a:p>
        </p:txBody>
      </p:sp>
      <p:sp>
        <p:nvSpPr>
          <p:cNvPr id="5" name="Footer Placeholder 4">
            <a:extLst>
              <a:ext uri="{FF2B5EF4-FFF2-40B4-BE49-F238E27FC236}">
                <a16:creationId xmlns:a16="http://schemas.microsoft.com/office/drawing/2014/main" id="{6DCFF5C8-8200-66F2-21DF-B4067AC91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B299E-2EF6-8C92-1856-D3BC8947F9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099086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799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08048B-57AF-4F53-BC84-8E0A1033FBEC}"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245450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08048B-57AF-4F53-BC84-8E0A1033FBEC}"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758107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08048B-57AF-4F53-BC84-8E0A1033FBEC}"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535862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8048B-57AF-4F53-BC84-8E0A1033FBEC}"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8941636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146912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356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814666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21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8F68-858A-A76B-D4B8-C5F1A8634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0F55D1-D9D6-AFAE-01F6-B04A900272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E90AAD-DE03-1B80-7ED4-738B41A687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98AC1A-D5DA-5D32-0FAB-FE194FE01261}"/>
              </a:ext>
            </a:extLst>
          </p:cNvPr>
          <p:cNvSpPr>
            <a:spLocks noGrp="1"/>
          </p:cNvSpPr>
          <p:nvPr>
            <p:ph type="dt" sz="half" idx="10"/>
          </p:nvPr>
        </p:nvSpPr>
        <p:spPr/>
        <p:txBody>
          <a:bodyPr/>
          <a:lstStyle/>
          <a:p>
            <a:fld id="{D208048B-57AF-4F53-BC84-8E0A1033FBEC}" type="datetimeFigureOut">
              <a:rPr lang="en-US" smtClean="0"/>
              <a:t>6/5/2023</a:t>
            </a:fld>
            <a:endParaRPr lang="en-US"/>
          </a:p>
        </p:txBody>
      </p:sp>
      <p:sp>
        <p:nvSpPr>
          <p:cNvPr id="6" name="Footer Placeholder 5">
            <a:extLst>
              <a:ext uri="{FF2B5EF4-FFF2-40B4-BE49-F238E27FC236}">
                <a16:creationId xmlns:a16="http://schemas.microsoft.com/office/drawing/2014/main" id="{4B618573-E2AF-1655-6430-65B828EC2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BD4DDA-9CF6-9F25-C135-D4410A03AE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06201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0C81-57A4-A552-2DA7-855F80CC7C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4040A5-E0AA-4BCF-3CFB-D45C30BB3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4D7057-7228-B9B0-CC8C-988F524826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FE99A-841C-297B-296B-1C5ABBC89D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E19041-47F9-B3B6-773C-5AF91AFBF9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459B16-0A98-1F3B-6A23-79BCFE6C0239}"/>
              </a:ext>
            </a:extLst>
          </p:cNvPr>
          <p:cNvSpPr>
            <a:spLocks noGrp="1"/>
          </p:cNvSpPr>
          <p:nvPr>
            <p:ph type="dt" sz="half" idx="10"/>
          </p:nvPr>
        </p:nvSpPr>
        <p:spPr/>
        <p:txBody>
          <a:bodyPr/>
          <a:lstStyle/>
          <a:p>
            <a:fld id="{D208048B-57AF-4F53-BC84-8E0A1033FBEC}" type="datetimeFigureOut">
              <a:rPr lang="en-US" smtClean="0"/>
              <a:t>6/5/2023</a:t>
            </a:fld>
            <a:endParaRPr lang="en-US"/>
          </a:p>
        </p:txBody>
      </p:sp>
      <p:sp>
        <p:nvSpPr>
          <p:cNvPr id="8" name="Footer Placeholder 7">
            <a:extLst>
              <a:ext uri="{FF2B5EF4-FFF2-40B4-BE49-F238E27FC236}">
                <a16:creationId xmlns:a16="http://schemas.microsoft.com/office/drawing/2014/main" id="{AEE424F6-6DBE-6966-CA3E-081BEFEFDD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9B43FF-6E98-5428-74DA-510C9142357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525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1658-3E64-660B-E575-CA7308301A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C2FBBE-2B2F-E6E7-AB31-1141788513CC}"/>
              </a:ext>
            </a:extLst>
          </p:cNvPr>
          <p:cNvSpPr>
            <a:spLocks noGrp="1"/>
          </p:cNvSpPr>
          <p:nvPr>
            <p:ph type="dt" sz="half" idx="10"/>
          </p:nvPr>
        </p:nvSpPr>
        <p:spPr/>
        <p:txBody>
          <a:bodyPr/>
          <a:lstStyle/>
          <a:p>
            <a:fld id="{D208048B-57AF-4F53-BC84-8E0A1033FBEC}" type="datetimeFigureOut">
              <a:rPr lang="en-US" smtClean="0"/>
              <a:t>6/5/2023</a:t>
            </a:fld>
            <a:endParaRPr lang="en-US"/>
          </a:p>
        </p:txBody>
      </p:sp>
      <p:sp>
        <p:nvSpPr>
          <p:cNvPr id="4" name="Footer Placeholder 3">
            <a:extLst>
              <a:ext uri="{FF2B5EF4-FFF2-40B4-BE49-F238E27FC236}">
                <a16:creationId xmlns:a16="http://schemas.microsoft.com/office/drawing/2014/main" id="{FE195408-D664-9934-C88A-30313FC3D0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49E7B9-D5E3-02D6-1ECB-9AB1AE1AAB7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8564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D5E5EC-45AA-9798-8B92-07807FB97DF8}"/>
              </a:ext>
            </a:extLst>
          </p:cNvPr>
          <p:cNvSpPr>
            <a:spLocks noGrp="1"/>
          </p:cNvSpPr>
          <p:nvPr>
            <p:ph type="dt" sz="half" idx="10"/>
          </p:nvPr>
        </p:nvSpPr>
        <p:spPr/>
        <p:txBody>
          <a:bodyPr/>
          <a:lstStyle/>
          <a:p>
            <a:fld id="{D208048B-57AF-4F53-BC84-8E0A1033FBEC}" type="datetimeFigureOut">
              <a:rPr lang="en-US" smtClean="0"/>
              <a:t>6/5/2023</a:t>
            </a:fld>
            <a:endParaRPr lang="en-US"/>
          </a:p>
        </p:txBody>
      </p:sp>
      <p:sp>
        <p:nvSpPr>
          <p:cNvPr id="3" name="Footer Placeholder 2">
            <a:extLst>
              <a:ext uri="{FF2B5EF4-FFF2-40B4-BE49-F238E27FC236}">
                <a16:creationId xmlns:a16="http://schemas.microsoft.com/office/drawing/2014/main" id="{C9FBEB34-5F91-6F3A-46CB-C7EDECF759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40190-C4C0-348B-7542-A4FD79E115A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40113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B4E0-24D2-D268-9736-EF4EA061D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B1D2A1-B794-899E-60FF-06D7E407D4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2DD21E-18BC-88F8-1331-F047F0076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6CA1DA-D293-E93C-D67F-A6D5BACFD28E}"/>
              </a:ext>
            </a:extLst>
          </p:cNvPr>
          <p:cNvSpPr>
            <a:spLocks noGrp="1"/>
          </p:cNvSpPr>
          <p:nvPr>
            <p:ph type="dt" sz="half" idx="10"/>
          </p:nvPr>
        </p:nvSpPr>
        <p:spPr/>
        <p:txBody>
          <a:bodyPr/>
          <a:lstStyle/>
          <a:p>
            <a:fld id="{D208048B-57AF-4F53-BC84-8E0A1033FBEC}" type="datetimeFigureOut">
              <a:rPr lang="en-US" smtClean="0"/>
              <a:t>6/5/2023</a:t>
            </a:fld>
            <a:endParaRPr lang="en-US"/>
          </a:p>
        </p:txBody>
      </p:sp>
      <p:sp>
        <p:nvSpPr>
          <p:cNvPr id="6" name="Footer Placeholder 5">
            <a:extLst>
              <a:ext uri="{FF2B5EF4-FFF2-40B4-BE49-F238E27FC236}">
                <a16:creationId xmlns:a16="http://schemas.microsoft.com/office/drawing/2014/main" id="{ACA7CE4D-11F1-1431-BA7C-82710E2E6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422E12-CE5A-2C3D-ED2B-4B92C4D2B360}"/>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72986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88F6-271C-4FD9-EEA8-A5F44726F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C0C7-3092-F421-D0C6-A892F445D0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F6E62A-68CC-9F74-77E4-7F90D4140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30370-65EE-8E55-9080-7E5F248D3459}"/>
              </a:ext>
            </a:extLst>
          </p:cNvPr>
          <p:cNvSpPr>
            <a:spLocks noGrp="1"/>
          </p:cNvSpPr>
          <p:nvPr>
            <p:ph type="dt" sz="half" idx="10"/>
          </p:nvPr>
        </p:nvSpPr>
        <p:spPr/>
        <p:txBody>
          <a:bodyPr/>
          <a:lstStyle/>
          <a:p>
            <a:fld id="{D208048B-57AF-4F53-BC84-8E0A1033FBEC}" type="datetimeFigureOut">
              <a:rPr lang="en-US" smtClean="0"/>
              <a:t>6/5/2023</a:t>
            </a:fld>
            <a:endParaRPr lang="en-US"/>
          </a:p>
        </p:txBody>
      </p:sp>
      <p:sp>
        <p:nvSpPr>
          <p:cNvPr id="6" name="Footer Placeholder 5">
            <a:extLst>
              <a:ext uri="{FF2B5EF4-FFF2-40B4-BE49-F238E27FC236}">
                <a16:creationId xmlns:a16="http://schemas.microsoft.com/office/drawing/2014/main" id="{B18D3EB7-DCD3-6E5D-39E5-1E860A61C0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4CFBB-249A-0AAE-3C13-91384295E43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460569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C3F7E-E100-7514-AB8A-F3BDC5CF67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EA687A-9194-2A24-7F64-C16CF1502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486F6-31B3-C961-0FC9-E89F4CC8D2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8048B-57AF-4F53-BC84-8E0A1033FBEC}" type="datetimeFigureOut">
              <a:rPr lang="en-US" smtClean="0"/>
              <a:pPr/>
              <a:t>6/5/2023</a:t>
            </a:fld>
            <a:endParaRPr lang="en-US" dirty="0"/>
          </a:p>
        </p:txBody>
      </p:sp>
      <p:sp>
        <p:nvSpPr>
          <p:cNvPr id="5" name="Footer Placeholder 4">
            <a:extLst>
              <a:ext uri="{FF2B5EF4-FFF2-40B4-BE49-F238E27FC236}">
                <a16:creationId xmlns:a16="http://schemas.microsoft.com/office/drawing/2014/main" id="{8B2B144A-9571-EB68-E1FC-EE2E5ACE99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225145B-7EA0-49C7-4E1F-8599D49967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277542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208048B-57AF-4F53-BC84-8E0A1033FBEC}" type="datetimeFigureOut">
              <a:rPr lang="en-US" smtClean="0"/>
              <a:pPr/>
              <a:t>6/5/2023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5070090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208048B-57AF-4F53-BC84-8E0A1033FBEC}" type="datetimeFigureOut">
              <a:rPr lang="en-US" smtClean="0"/>
              <a:pPr/>
              <a:t>6/5/2023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D8A8A1B-4E1E-43EF-8A39-7D4A3879B941}"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36340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s://www.des.nh.gov/sites/g/files/ehbemt341/files/documents/r-wmd-22-03.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wastedive.com/news/pfas-forever-chemicals-waste-disposal-landfill-leachate/587042/" TargetMode="External"/><Relationship Id="rId2" Type="http://schemas.openxmlformats.org/officeDocument/2006/relationships/hyperlink" Target="https://www.epa.gov/lmop/basic-information-about-landfill-ga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ashioncoached-com.ngontinh24.com/articles/how-many-clothing-items-does-the-average-person-buy-a-year" TargetMode="External"/><Relationship Id="rId2" Type="http://schemas.openxmlformats.org/officeDocument/2006/relationships/hyperlink" Target="https://www.futurity.org/food-waste-united-states-sustainability-consumers/" TargetMode="External"/><Relationship Id="rId1" Type="http://schemas.openxmlformats.org/officeDocument/2006/relationships/slideLayout" Target="../slideLayouts/slideLayout2.xml"/><Relationship Id="rId4" Type="http://schemas.openxmlformats.org/officeDocument/2006/relationships/hyperlink" Target="https://earth.org/statistics-about-fast-fashion-waste/#:~:text=In%20America%20alone%2C%20an%20estimated%2011.3%20million%20tons,year%20and%20around%202%2C150%20pieces%20per%20second%20countrywide."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voanews.com/a/percent-of-plastic-worldwide-is-recycled-oecd-says-/6455012.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36">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4" descr="Background pattern&#10;&#10;Description automatically generated">
            <a:extLst>
              <a:ext uri="{FF2B5EF4-FFF2-40B4-BE49-F238E27FC236}">
                <a16:creationId xmlns:a16="http://schemas.microsoft.com/office/drawing/2014/main" id="{36E6C294-10EF-B96B-CBE9-8897175E3974}"/>
              </a:ext>
            </a:extLst>
          </p:cNvPr>
          <p:cNvPicPr>
            <a:picLocks noChangeAspect="1"/>
          </p:cNvPicPr>
          <p:nvPr/>
        </p:nvPicPr>
        <p:blipFill rotWithShape="1">
          <a:blip r:embed="rId2"/>
          <a:srcRect t="5303" b="2861"/>
          <a:stretch/>
        </p:blipFill>
        <p:spPr>
          <a:xfrm>
            <a:off x="764988" y="2481485"/>
            <a:ext cx="3368969" cy="1895029"/>
          </a:xfrm>
          <a:prstGeom prst="rect">
            <a:avLst/>
          </a:prstGeom>
        </p:spPr>
      </p:pic>
      <p:sp>
        <p:nvSpPr>
          <p:cNvPr id="73" name="Freeform: Shape 38">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97AA6F08-7506-1355-B3E6-9418A674F1CA}"/>
              </a:ext>
            </a:extLst>
          </p:cNvPr>
          <p:cNvSpPr>
            <a:spLocks noGrp="1"/>
          </p:cNvSpPr>
          <p:nvPr>
            <p:ph type="ctrTitle"/>
          </p:nvPr>
        </p:nvSpPr>
        <p:spPr>
          <a:xfrm>
            <a:off x="5622061" y="762538"/>
            <a:ext cx="5649349" cy="3199862"/>
          </a:xfrm>
        </p:spPr>
        <p:txBody>
          <a:bodyPr anchor="b">
            <a:normAutofit fontScale="90000"/>
          </a:bodyPr>
          <a:lstStyle/>
          <a:p>
            <a:pPr algn="l"/>
            <a:br>
              <a:rPr lang="en-US" sz="2600" b="1" dirty="0">
                <a:solidFill>
                  <a:srgbClr val="FFFFFF"/>
                </a:solidFill>
                <a:latin typeface="Verdana" panose="020B0604030504040204" pitchFamily="34" charset="0"/>
                <a:ea typeface="Verdana" panose="020B0604030504040204" pitchFamily="34" charset="0"/>
                <a:cs typeface="Times New Roman" panose="02020603050405020304" pitchFamily="18" charset="0"/>
              </a:rPr>
            </a:br>
            <a:br>
              <a:rPr lang="en-US" sz="2600" b="1" dirty="0">
                <a:solidFill>
                  <a:srgbClr val="FFFFFF"/>
                </a:solidFill>
                <a:latin typeface="Verdana" panose="020B0604030504040204" pitchFamily="34" charset="0"/>
                <a:ea typeface="Verdana" panose="020B0604030504040204" pitchFamily="34" charset="0"/>
                <a:cs typeface="Times New Roman" panose="02020603050405020304" pitchFamily="18" charset="0"/>
              </a:rPr>
            </a:br>
            <a:r>
              <a:rPr lang="en-US" sz="4000" b="1" dirty="0">
                <a:solidFill>
                  <a:srgbClr val="FFFFFF"/>
                </a:solidFill>
                <a:latin typeface="Verdana" panose="020B0604030504040204" pitchFamily="34" charset="0"/>
                <a:ea typeface="Verdana" panose="020B0604030504040204" pitchFamily="34" charset="0"/>
                <a:cs typeface="Times New Roman" panose="02020603050405020304" pitchFamily="18" charset="0"/>
              </a:rPr>
              <a:t>PUBLIC INFORMATION MEETING ON THE PROPOSED BETHLEHEM TRANSFER STATION</a:t>
            </a:r>
          </a:p>
        </p:txBody>
      </p:sp>
      <p:sp>
        <p:nvSpPr>
          <p:cNvPr id="3" name="Subtitle 2">
            <a:extLst>
              <a:ext uri="{FF2B5EF4-FFF2-40B4-BE49-F238E27FC236}">
                <a16:creationId xmlns:a16="http://schemas.microsoft.com/office/drawing/2014/main" id="{05F96384-EF39-71AD-3549-8A083856FFAE}"/>
              </a:ext>
            </a:extLst>
          </p:cNvPr>
          <p:cNvSpPr>
            <a:spLocks noGrp="1"/>
          </p:cNvSpPr>
          <p:nvPr>
            <p:ph type="subTitle" idx="1"/>
          </p:nvPr>
        </p:nvSpPr>
        <p:spPr>
          <a:xfrm>
            <a:off x="5622061" y="4312561"/>
            <a:ext cx="5649349" cy="1687815"/>
          </a:xfrm>
        </p:spPr>
        <p:txBody>
          <a:bodyPr anchor="t">
            <a:normAutofit fontScale="92500"/>
          </a:bodyPr>
          <a:lstStyle/>
          <a:p>
            <a:r>
              <a:rPr lang="en-US" b="1" dirty="0">
                <a:solidFill>
                  <a:srgbClr val="FFFFFF"/>
                </a:solidFill>
                <a:latin typeface="Verdana" panose="020B0604030504040204" pitchFamily="34" charset="0"/>
                <a:ea typeface="Verdana" panose="020B0604030504040204" pitchFamily="34" charset="0"/>
                <a:cs typeface="Times New Roman" panose="02020603050405020304" pitchFamily="18" charset="0"/>
              </a:rPr>
              <a:t>June 5</a:t>
            </a:r>
            <a:r>
              <a:rPr lang="en-US" b="1" baseline="30000" dirty="0">
                <a:solidFill>
                  <a:srgbClr val="FFFFFF"/>
                </a:solidFill>
                <a:latin typeface="Verdana" panose="020B0604030504040204" pitchFamily="34" charset="0"/>
                <a:ea typeface="Verdana" panose="020B0604030504040204" pitchFamily="34" charset="0"/>
                <a:cs typeface="Times New Roman" panose="02020603050405020304" pitchFamily="18" charset="0"/>
              </a:rPr>
              <a:t>th</a:t>
            </a:r>
            <a:r>
              <a:rPr lang="en-US" b="1" dirty="0">
                <a:solidFill>
                  <a:srgbClr val="FFFFFF"/>
                </a:solidFill>
                <a:latin typeface="Verdana" panose="020B0604030504040204" pitchFamily="34" charset="0"/>
                <a:ea typeface="Verdana" panose="020B0604030504040204" pitchFamily="34" charset="0"/>
                <a:cs typeface="Times New Roman" panose="02020603050405020304" pitchFamily="18" charset="0"/>
              </a:rPr>
              <a:t>, 2023</a:t>
            </a:r>
          </a:p>
          <a:p>
            <a:r>
              <a:rPr lang="en-US" b="1" dirty="0">
                <a:solidFill>
                  <a:srgbClr val="FFFFFF"/>
                </a:solidFill>
                <a:latin typeface="Verdana" panose="020B0604030504040204" pitchFamily="34" charset="0"/>
                <a:ea typeface="Verdana" panose="020B0604030504040204" pitchFamily="34" charset="0"/>
                <a:cs typeface="Times New Roman" panose="02020603050405020304" pitchFamily="18" charset="0"/>
              </a:rPr>
              <a:t>Bethlehem Town Hall</a:t>
            </a:r>
          </a:p>
          <a:p>
            <a:r>
              <a:rPr lang="en-US" b="1" dirty="0">
                <a:solidFill>
                  <a:srgbClr val="FFFFFF"/>
                </a:solidFill>
                <a:latin typeface="Verdana" panose="020B0604030504040204" pitchFamily="34" charset="0"/>
                <a:ea typeface="Verdana" panose="020B0604030504040204" pitchFamily="34" charset="0"/>
                <a:cs typeface="Times New Roman" panose="02020603050405020304" pitchFamily="18" charset="0"/>
              </a:rPr>
              <a:t>PREPARED BY BETHLEHEM TRANSFER STATION COMMITTEE</a:t>
            </a:r>
          </a:p>
        </p:txBody>
      </p:sp>
      <p:sp>
        <p:nvSpPr>
          <p:cNvPr id="74"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891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5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FA8E0F2-426A-434C-56C6-A065C7821F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399" y="770890"/>
            <a:ext cx="10899201" cy="5316219"/>
          </a:xfrm>
          <a:prstGeom prst="rect">
            <a:avLst/>
          </a:prstGeom>
        </p:spPr>
      </p:pic>
    </p:spTree>
    <p:extLst>
      <p:ext uri="{BB962C8B-B14F-4D97-AF65-F5344CB8AC3E}">
        <p14:creationId xmlns:p14="http://schemas.microsoft.com/office/powerpoint/2010/main" val="2966935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CD1A6-95EA-881B-0026-A18AE5C3E8F9}"/>
              </a:ext>
            </a:extLst>
          </p:cNvPr>
          <p:cNvSpPr>
            <a:spLocks noGrp="1"/>
          </p:cNvSpPr>
          <p:nvPr>
            <p:ph type="title"/>
          </p:nvPr>
        </p:nvSpPr>
        <p:spPr>
          <a:xfrm>
            <a:off x="597827" y="654093"/>
            <a:ext cx="4560584" cy="1128068"/>
          </a:xfrm>
        </p:spPr>
        <p:txBody>
          <a:bodyPr vert="horz" lIns="91440" tIns="45720" rIns="91440" bIns="45720" rtlCol="0" anchor="ctr">
            <a:noAutofit/>
          </a:bodyPr>
          <a:lstStyle/>
          <a:p>
            <a:pPr algn="ctr"/>
            <a:r>
              <a:rPr lang="en-US" sz="2800" b="1"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BENEFITS OF RETURNING TO SOURCE SEPARATION OF RECYCLABES</a:t>
            </a: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6FEA772-58EF-B8F1-BC44-83590E201F98}"/>
              </a:ext>
            </a:extLst>
          </p:cNvPr>
          <p:cNvSpPr>
            <a:spLocks noGrp="1"/>
          </p:cNvSpPr>
          <p:nvPr>
            <p:ph type="body" sz="half" idx="2"/>
          </p:nvPr>
        </p:nvSpPr>
        <p:spPr>
          <a:xfrm>
            <a:off x="355196" y="2224322"/>
            <a:ext cx="5095090" cy="3979585"/>
          </a:xfrm>
        </p:spPr>
        <p:txBody>
          <a:bodyPr vert="horz" lIns="91440" tIns="45720" rIns="91440" bIns="45720" rtlCol="0" anchor="ctr">
            <a:normAutofit fontScale="92500" lnSpcReduction="20000"/>
          </a:bodyPr>
          <a:lstStyle/>
          <a:p>
            <a:pPr marL="285750" indent="-228600">
              <a:lnSpc>
                <a:spcPct val="120000"/>
              </a:lnSpc>
              <a:buFont typeface="Arial" panose="020B0604020202020204" pitchFamily="34" charset="0"/>
              <a:buChar char="•"/>
            </a:pPr>
            <a:r>
              <a:rPr lang="en-US" sz="2400" dirty="0">
                <a:latin typeface="Verdana" panose="020B0604030504040204" pitchFamily="34" charset="0"/>
                <a:ea typeface="Verdana" panose="020B0604030504040204" pitchFamily="34" charset="0"/>
                <a:cs typeface="Times New Roman" panose="02020603050405020304" pitchFamily="18" charset="0"/>
              </a:rPr>
              <a:t>Processing and transportation fees for single-stream recycling can be $200 to $300 per ton with no recycling sale revenues for the town</a:t>
            </a:r>
            <a:r>
              <a:rPr lang="en-US" sz="2400" baseline="30000" dirty="0">
                <a:latin typeface="Verdana" panose="020B0604030504040204" pitchFamily="34" charset="0"/>
                <a:ea typeface="Verdana" panose="020B0604030504040204" pitchFamily="34" charset="0"/>
                <a:cs typeface="Times New Roman" panose="02020603050405020304" pitchFamily="18" charset="0"/>
              </a:rPr>
              <a:t>13</a:t>
            </a:r>
            <a:r>
              <a:rPr lang="en-US" sz="2400" dirty="0">
                <a:latin typeface="Verdana" panose="020B0604030504040204" pitchFamily="34" charset="0"/>
                <a:ea typeface="Verdana" panose="020B0604030504040204" pitchFamily="34" charset="0"/>
                <a:cs typeface="Times New Roman" panose="02020603050405020304" pitchFamily="18" charset="0"/>
              </a:rPr>
              <a:t>.</a:t>
            </a:r>
          </a:p>
          <a:p>
            <a:pPr marL="285750" indent="-228600">
              <a:lnSpc>
                <a:spcPct val="120000"/>
              </a:lnSpc>
              <a:buFont typeface="Arial" panose="020B0604020202020204" pitchFamily="34" charset="0"/>
              <a:buChar char="•"/>
            </a:pPr>
            <a:r>
              <a:rPr lang="en-US" sz="2400" dirty="0">
                <a:latin typeface="Verdana" panose="020B0604030504040204" pitchFamily="34" charset="0"/>
                <a:ea typeface="Verdana" panose="020B0604030504040204" pitchFamily="34" charset="0"/>
                <a:cs typeface="Times New Roman" panose="02020603050405020304" pitchFamily="18" charset="0"/>
              </a:rPr>
              <a:t>Source separation of recyclables at a transfer station costs less, has less potential for contamination of loads sent to market, and provides revenues to offset costs.</a:t>
            </a:r>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cycling Bins for Paper Plastic Glass Metal Trash by petov | GraphicRiver">
            <a:extLst>
              <a:ext uri="{FF2B5EF4-FFF2-40B4-BE49-F238E27FC236}">
                <a16:creationId xmlns:a16="http://schemas.microsoft.com/office/drawing/2014/main" id="{4DB90238-2D36-5B4F-51DB-7F90AABA49C4}"/>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3062" r="4" b="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78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3" name="Rectangle 1162">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Freeform: Shape 1164">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11" name="Title 10">
            <a:extLst>
              <a:ext uri="{FF2B5EF4-FFF2-40B4-BE49-F238E27FC236}">
                <a16:creationId xmlns:a16="http://schemas.microsoft.com/office/drawing/2014/main" id="{6330888A-B716-4354-65EB-884264448721}"/>
              </a:ext>
            </a:extLst>
          </p:cNvPr>
          <p:cNvSpPr>
            <a:spLocks noGrp="1"/>
          </p:cNvSpPr>
          <p:nvPr>
            <p:ph type="title"/>
          </p:nvPr>
        </p:nvSpPr>
        <p:spPr>
          <a:xfrm>
            <a:off x="455515" y="635670"/>
            <a:ext cx="4478436" cy="2414488"/>
          </a:xfrm>
        </p:spPr>
        <p:txBody>
          <a:bodyPr vert="horz" lIns="91440" tIns="45720" rIns="91440" bIns="45720" rtlCol="0" anchor="t">
            <a:normAutofit fontScale="90000"/>
          </a:bodyPr>
          <a:lstStyle/>
          <a:p>
            <a:r>
              <a:rPr lang="en-US" sz="4200" b="1" kern="1200" dirty="0">
                <a:solidFill>
                  <a:srgbClr val="FFFFFF"/>
                </a:solidFill>
                <a:latin typeface="Verdana" panose="020B0604030504040204" pitchFamily="34" charset="0"/>
                <a:ea typeface="Verdana" panose="020B0604030504040204" pitchFamily="34" charset="0"/>
              </a:rPr>
              <a:t>BENEFITS OF A </a:t>
            </a:r>
            <a:br>
              <a:rPr lang="en-US" sz="4200" b="1" kern="1200" dirty="0">
                <a:solidFill>
                  <a:srgbClr val="FFFFFF"/>
                </a:solidFill>
                <a:latin typeface="Verdana" panose="020B0604030504040204" pitchFamily="34" charset="0"/>
                <a:ea typeface="Verdana" panose="020B0604030504040204" pitchFamily="34" charset="0"/>
              </a:rPr>
            </a:br>
            <a:r>
              <a:rPr lang="en-US" sz="4200" b="1" kern="1200" dirty="0">
                <a:solidFill>
                  <a:srgbClr val="FFFFFF"/>
                </a:solidFill>
                <a:latin typeface="Verdana" panose="020B0604030504040204" pitchFamily="34" charset="0"/>
                <a:ea typeface="Verdana" panose="020B0604030504040204" pitchFamily="34" charset="0"/>
              </a:rPr>
              <a:t>PAY-AS-YOU-THROW (PAYT) PROGRAM</a:t>
            </a:r>
          </a:p>
        </p:txBody>
      </p:sp>
      <p:sp>
        <p:nvSpPr>
          <p:cNvPr id="13" name="Text Placeholder 12">
            <a:extLst>
              <a:ext uri="{FF2B5EF4-FFF2-40B4-BE49-F238E27FC236}">
                <a16:creationId xmlns:a16="http://schemas.microsoft.com/office/drawing/2014/main" id="{E640F622-26A3-638B-7A9E-DD57E6AC0E29}"/>
              </a:ext>
            </a:extLst>
          </p:cNvPr>
          <p:cNvSpPr>
            <a:spLocks noGrp="1"/>
          </p:cNvSpPr>
          <p:nvPr>
            <p:ph type="body" sz="half" idx="2"/>
          </p:nvPr>
        </p:nvSpPr>
        <p:spPr>
          <a:xfrm>
            <a:off x="5772150" y="882315"/>
            <a:ext cx="5578603" cy="5294647"/>
          </a:xfrm>
        </p:spPr>
        <p:txBody>
          <a:bodyPr vert="horz" lIns="91440" tIns="45720" rIns="91440" bIns="45720" rtlCol="0">
            <a:noAutofit/>
          </a:bodyPr>
          <a:lstStyle/>
          <a:p>
            <a:pPr marL="285750" indent="-228600">
              <a:buFont typeface="Arial" panose="020B0604020202020204" pitchFamily="34" charset="0"/>
              <a:buChar char="•"/>
            </a:pPr>
            <a:r>
              <a:rPr lang="en-US" sz="2400" b="1" dirty="0">
                <a:latin typeface="Verdana" panose="020B0604030504040204" pitchFamily="34" charset="0"/>
                <a:ea typeface="Verdana" panose="020B0604030504040204" pitchFamily="34" charset="0"/>
              </a:rPr>
              <a:t>Fairness – </a:t>
            </a:r>
            <a:r>
              <a:rPr lang="en-US" sz="2400" dirty="0">
                <a:latin typeface="Verdana" panose="020B0604030504040204" pitchFamily="34" charset="0"/>
                <a:ea typeface="Verdana" panose="020B0604030504040204" pitchFamily="34" charset="0"/>
              </a:rPr>
              <a:t>Residents control their own solid waste costs as we’ve done in the past</a:t>
            </a:r>
          </a:p>
          <a:p>
            <a:pPr marL="285750" indent="-228600">
              <a:buFont typeface="Arial" panose="020B0604020202020204" pitchFamily="34" charset="0"/>
              <a:buChar char="•"/>
            </a:pPr>
            <a:r>
              <a:rPr lang="en-US" sz="2400" b="1" dirty="0">
                <a:latin typeface="Verdana" panose="020B0604030504040204" pitchFamily="34" charset="0"/>
                <a:ea typeface="Verdana" panose="020B0604030504040204" pitchFamily="34" charset="0"/>
              </a:rPr>
              <a:t>Tax Neutral – </a:t>
            </a:r>
            <a:r>
              <a:rPr lang="en-US" sz="2400" dirty="0">
                <a:latin typeface="Verdana" panose="020B0604030504040204" pitchFamily="34" charset="0"/>
                <a:ea typeface="Verdana" panose="020B0604030504040204" pitchFamily="34" charset="0"/>
              </a:rPr>
              <a:t>PAYT bag costs can be set to cover disposal costs for waste that needs to go to a landfill</a:t>
            </a:r>
          </a:p>
          <a:p>
            <a:pPr marL="285750" indent="-228600">
              <a:buFont typeface="Arial" panose="020B0604020202020204" pitchFamily="34" charset="0"/>
              <a:buChar char="•"/>
            </a:pPr>
            <a:r>
              <a:rPr lang="en-US" sz="2400" b="1" dirty="0">
                <a:latin typeface="Verdana" panose="020B0604030504040204" pitchFamily="34" charset="0"/>
                <a:ea typeface="Verdana" panose="020B0604030504040204" pitchFamily="34" charset="0"/>
              </a:rPr>
              <a:t>Incentive-Based –</a:t>
            </a:r>
            <a:r>
              <a:rPr lang="en-US" sz="2400" dirty="0">
                <a:latin typeface="Verdana" panose="020B0604030504040204" pitchFamily="34" charset="0"/>
                <a:ea typeface="Verdana" panose="020B0604030504040204" pitchFamily="34" charset="0"/>
              </a:rPr>
              <a:t> Maximizes waste reduction and increases recycling and composting</a:t>
            </a:r>
          </a:p>
          <a:p>
            <a:pPr marL="285750" indent="-228600">
              <a:buFont typeface="Arial" panose="020B0604020202020204" pitchFamily="34" charset="0"/>
              <a:buChar char="•"/>
            </a:pPr>
            <a:r>
              <a:rPr lang="en-US" sz="2400" b="1" dirty="0">
                <a:latin typeface="Verdana" panose="020B0604030504040204" pitchFamily="34" charset="0"/>
                <a:ea typeface="Verdana" panose="020B0604030504040204" pitchFamily="34" charset="0"/>
              </a:rPr>
              <a:t>Removes Free Riders </a:t>
            </a:r>
            <a:r>
              <a:rPr lang="en-US" sz="2400" dirty="0">
                <a:latin typeface="Verdana" panose="020B0604030504040204" pitchFamily="34" charset="0"/>
                <a:ea typeface="Verdana" panose="020B0604030504040204" pitchFamily="34" charset="0"/>
              </a:rPr>
              <a:t>– Eliminates incentive for non-residents to smuggle their waste into town for free disposal</a:t>
            </a:r>
            <a:endParaRPr lang="en-US" sz="2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21446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1B303F17-6DA4-4622-79BD-470B4A1CA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1386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73391F3-8E33-FA33-52FE-8CD9F22E83F2}"/>
              </a:ext>
            </a:extLst>
          </p:cNvPr>
          <p:cNvSpPr>
            <a:spLocks noGrp="1"/>
          </p:cNvSpPr>
          <p:nvPr>
            <p:ph type="title"/>
          </p:nvPr>
        </p:nvSpPr>
        <p:spPr>
          <a:xfrm>
            <a:off x="1076890" y="1297821"/>
            <a:ext cx="4097183" cy="4270963"/>
          </a:xfrm>
        </p:spPr>
        <p:txBody>
          <a:bodyPr vert="horz" lIns="91440" tIns="45720" rIns="91440" bIns="45720" rtlCol="0" anchor="ctr">
            <a:normAutofit/>
          </a:bodyPr>
          <a:lstStyle/>
          <a:p>
            <a:pPr algn="ctr"/>
            <a:r>
              <a:rPr lang="en-US" sz="3200" b="1" kern="1200" dirty="0">
                <a:solidFill>
                  <a:srgbClr val="FFFFFF"/>
                </a:solidFill>
                <a:latin typeface="Verdana" panose="020B0604030504040204" pitchFamily="34" charset="0"/>
                <a:ea typeface="Verdana" panose="020B0604030504040204" pitchFamily="34" charset="0"/>
              </a:rPr>
              <a:t>REASONS FOR LOCATING THE</a:t>
            </a:r>
            <a:br>
              <a:rPr lang="en-US" sz="3200" b="1" kern="1200" dirty="0">
                <a:solidFill>
                  <a:srgbClr val="FFFFFF"/>
                </a:solidFill>
                <a:latin typeface="Verdana" panose="020B0604030504040204" pitchFamily="34" charset="0"/>
                <a:ea typeface="Verdana" panose="020B0604030504040204" pitchFamily="34" charset="0"/>
              </a:rPr>
            </a:br>
            <a:r>
              <a:rPr lang="en-US" sz="3200" b="1" kern="1200" dirty="0">
                <a:solidFill>
                  <a:srgbClr val="FFFFFF"/>
                </a:solidFill>
                <a:latin typeface="Verdana" panose="020B0604030504040204" pitchFamily="34" charset="0"/>
                <a:ea typeface="Verdana" panose="020B0604030504040204" pitchFamily="34" charset="0"/>
              </a:rPr>
              <a:t>TRANSFER STATION ON THE ROUTE 116 SITE</a:t>
            </a:r>
          </a:p>
        </p:txBody>
      </p:sp>
      <p:sp>
        <p:nvSpPr>
          <p:cNvPr id="1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803AE79E-530E-6ACD-FB26-91B1E535AB5F}"/>
              </a:ext>
            </a:extLst>
          </p:cNvPr>
          <p:cNvSpPr>
            <a:spLocks noGrp="1"/>
          </p:cNvSpPr>
          <p:nvPr>
            <p:ph sz="half" idx="2"/>
          </p:nvPr>
        </p:nvSpPr>
        <p:spPr>
          <a:xfrm>
            <a:off x="6326554" y="2435029"/>
            <a:ext cx="4771607" cy="3133755"/>
          </a:xfrm>
        </p:spPr>
        <p:txBody>
          <a:bodyPr vert="horz" lIns="91440" tIns="45720" rIns="91440" bIns="45720" rtlCol="0" anchor="ctr">
            <a:noAutofit/>
          </a:bodyPr>
          <a:lstStyle/>
          <a:p>
            <a:r>
              <a:rPr lang="en-US" sz="2400" b="1" dirty="0">
                <a:solidFill>
                  <a:schemeClr val="tx1">
                    <a:alpha val="80000"/>
                  </a:schemeClr>
                </a:solidFill>
                <a:latin typeface="Verdana" panose="020B0604030504040204" pitchFamily="34" charset="0"/>
                <a:ea typeface="Verdana" panose="020B0604030504040204" pitchFamily="34" charset="0"/>
              </a:rPr>
              <a:t>Previously used as a transfer station with regulatory approval</a:t>
            </a:r>
          </a:p>
          <a:p>
            <a:r>
              <a:rPr lang="en-US" sz="2400" b="1" dirty="0">
                <a:solidFill>
                  <a:schemeClr val="tx1">
                    <a:alpha val="80000"/>
                  </a:schemeClr>
                </a:solidFill>
                <a:latin typeface="Verdana" panose="020B0604030504040204" pitchFamily="34" charset="0"/>
                <a:ea typeface="Verdana" panose="020B0604030504040204" pitchFamily="34" charset="0"/>
              </a:rPr>
              <a:t>Existing paved entrance that received prior approved State driveway permit, with preliminary indication that a renewal of the permit will not be a problem</a:t>
            </a:r>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7B2F43-59DE-71A9-96CC-A9648EE60A46}"/>
              </a:ext>
            </a:extLst>
          </p:cNvPr>
          <p:cNvSpPr txBox="1"/>
          <p:nvPr/>
        </p:nvSpPr>
        <p:spPr>
          <a:xfrm>
            <a:off x="6360451" y="961291"/>
            <a:ext cx="4737710" cy="954107"/>
          </a:xfrm>
          <a:prstGeom prst="rect">
            <a:avLst/>
          </a:prstGeom>
          <a:solidFill>
            <a:srgbClr val="993366"/>
          </a:solidFill>
        </p:spPr>
        <p:txBody>
          <a:bodyPr wrap="square" rtlCol="0">
            <a:spAutoFit/>
          </a:bodyPr>
          <a:lstStyle/>
          <a:p>
            <a:pPr marL="0" indent="0" algn="ctr">
              <a:buNone/>
            </a:pPr>
            <a:r>
              <a:rPr lang="en-US" sz="2800" b="1" dirty="0">
                <a:solidFill>
                  <a:schemeClr val="bg1">
                    <a:alpha val="80000"/>
                  </a:schemeClr>
                </a:solidFill>
                <a:latin typeface="Verdana" panose="020B0604030504040204" pitchFamily="34" charset="0"/>
                <a:ea typeface="Verdana" panose="020B0604030504040204" pitchFamily="34" charset="0"/>
              </a:rPr>
              <a:t>EASE OF REGULATORY APPROVAL</a:t>
            </a:r>
          </a:p>
        </p:txBody>
      </p:sp>
    </p:spTree>
    <p:extLst>
      <p:ext uri="{BB962C8B-B14F-4D97-AF65-F5344CB8AC3E}">
        <p14:creationId xmlns:p14="http://schemas.microsoft.com/office/powerpoint/2010/main" val="517963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5941440-C7D5-A608-6A06-D720A17EF254}"/>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a:solidFill>
                  <a:srgbClr val="FFFFFF"/>
                </a:solidFill>
                <a:latin typeface="Verdana" panose="020B0604030504040204" pitchFamily="34" charset="0"/>
                <a:ea typeface="Verdana" panose="020B0604030504040204" pitchFamily="34" charset="0"/>
                <a:cs typeface="+mj-cs"/>
              </a:rPr>
              <a:t>MORE REASONS…</a:t>
            </a:r>
          </a:p>
        </p:txBody>
      </p:sp>
      <p:pic>
        <p:nvPicPr>
          <p:cNvPr id="5" name="Picture 4">
            <a:extLst>
              <a:ext uri="{FF2B5EF4-FFF2-40B4-BE49-F238E27FC236}">
                <a16:creationId xmlns:a16="http://schemas.microsoft.com/office/drawing/2014/main" id="{8DEEA416-340B-85DD-9EA7-E0A872EDDC99}"/>
              </a:ext>
            </a:extLst>
          </p:cNvPr>
          <p:cNvPicPr>
            <a:picLocks noChangeAspect="1"/>
          </p:cNvPicPr>
          <p:nvPr/>
        </p:nvPicPr>
        <p:blipFill>
          <a:blip r:embed="rId2"/>
          <a:stretch>
            <a:fillRect/>
          </a:stretch>
        </p:blipFill>
        <p:spPr>
          <a:xfrm>
            <a:off x="3935986" y="229402"/>
            <a:ext cx="7443045" cy="6419627"/>
          </a:xfrm>
          <a:prstGeom prst="rect">
            <a:avLst/>
          </a:prstGeom>
        </p:spPr>
      </p:pic>
    </p:spTree>
    <p:extLst>
      <p:ext uri="{BB962C8B-B14F-4D97-AF65-F5344CB8AC3E}">
        <p14:creationId xmlns:p14="http://schemas.microsoft.com/office/powerpoint/2010/main" val="140213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0C14B-8A40-ED4D-1F96-2A2E4ADBDDE4}"/>
              </a:ext>
            </a:extLst>
          </p:cNvPr>
          <p:cNvPicPr>
            <a:picLocks noChangeAspect="1"/>
          </p:cNvPicPr>
          <p:nvPr/>
        </p:nvPicPr>
        <p:blipFill>
          <a:blip r:embed="rId3"/>
          <a:stretch>
            <a:fillRect/>
          </a:stretch>
        </p:blipFill>
        <p:spPr>
          <a:xfrm>
            <a:off x="1532594" y="0"/>
            <a:ext cx="9126812" cy="6858000"/>
          </a:xfrm>
          <a:prstGeom prst="rect">
            <a:avLst/>
          </a:prstGeom>
        </p:spPr>
      </p:pic>
    </p:spTree>
    <p:extLst>
      <p:ext uri="{BB962C8B-B14F-4D97-AF65-F5344CB8AC3E}">
        <p14:creationId xmlns:p14="http://schemas.microsoft.com/office/powerpoint/2010/main" val="4265234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8F4FF8BF-1DC5-B615-6AD7-5525696C2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94" y="0"/>
            <a:ext cx="10783621" cy="6949440"/>
          </a:xfrm>
          <a:prstGeom prst="rect">
            <a:avLst/>
          </a:prstGeom>
        </p:spPr>
      </p:pic>
    </p:spTree>
    <p:extLst>
      <p:ext uri="{BB962C8B-B14F-4D97-AF65-F5344CB8AC3E}">
        <p14:creationId xmlns:p14="http://schemas.microsoft.com/office/powerpoint/2010/main" val="3872929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B3E6-8A79-9B1F-5413-39CF06018D20}"/>
              </a:ext>
            </a:extLst>
          </p:cNvPr>
          <p:cNvSpPr>
            <a:spLocks noGrp="1"/>
          </p:cNvSpPr>
          <p:nvPr>
            <p:ph type="title"/>
          </p:nvPr>
        </p:nvSpPr>
        <p:spPr>
          <a:xfrm>
            <a:off x="838200" y="620742"/>
            <a:ext cx="10515600" cy="1325563"/>
          </a:xfrm>
        </p:spPr>
        <p:txBody>
          <a:bodyPr>
            <a:normAutofit/>
          </a:bodyPr>
          <a:lstStyle/>
          <a:p>
            <a:pPr algn="ctr"/>
            <a:r>
              <a:rPr lang="en-US" b="1" dirty="0">
                <a:solidFill>
                  <a:srgbClr val="FFFFFF"/>
                </a:solidFill>
                <a:latin typeface="Verdana" panose="020B0604030504040204" pitchFamily="34" charset="0"/>
                <a:ea typeface="Verdana" panose="020B0604030504040204" pitchFamily="34" charset="0"/>
                <a:cs typeface="Times New Roman" panose="02020603050405020304" pitchFamily="18" charset="0"/>
              </a:rPr>
              <a:t>REASONS FOR PHASED APPROACH</a:t>
            </a:r>
          </a:p>
        </p:txBody>
      </p:sp>
      <p:sp>
        <p:nvSpPr>
          <p:cNvPr id="4" name="Content Placeholder 3">
            <a:extLst>
              <a:ext uri="{FF2B5EF4-FFF2-40B4-BE49-F238E27FC236}">
                <a16:creationId xmlns:a16="http://schemas.microsoft.com/office/drawing/2014/main" id="{5982F4B1-39A4-CBB1-33B8-1372891C8F90}"/>
              </a:ext>
            </a:extLst>
          </p:cNvPr>
          <p:cNvSpPr>
            <a:spLocks noGrp="1"/>
          </p:cNvSpPr>
          <p:nvPr>
            <p:ph sz="half" idx="1"/>
          </p:nvPr>
        </p:nvSpPr>
        <p:spPr>
          <a:xfrm>
            <a:off x="743135" y="2266345"/>
            <a:ext cx="10705730" cy="4161088"/>
          </a:xfrm>
          <a:solidFill>
            <a:schemeClr val="tx1"/>
          </a:solidFill>
        </p:spPr>
        <p:txBody>
          <a:bodyPr>
            <a:normAutofit/>
          </a:bodyPr>
          <a:lstStyle/>
          <a:p>
            <a:pPr marL="0" indent="0">
              <a:buNone/>
            </a:pPr>
            <a:r>
              <a:rPr lang="en-US" sz="2800" b="1" dirty="0">
                <a:solidFill>
                  <a:schemeClr val="bg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PHASE 1 will provide a fully modern transfer station</a:t>
            </a:r>
            <a:r>
              <a:rPr lang="en-US" sz="2800" dirty="0">
                <a:solidFill>
                  <a:schemeClr val="bg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 while minimizing budgetary impact.</a:t>
            </a:r>
          </a:p>
          <a:p>
            <a:pPr marL="0" indent="0">
              <a:buNone/>
            </a:pPr>
            <a:r>
              <a:rPr lang="en-US" sz="2800" dirty="0">
                <a:solidFill>
                  <a:schemeClr val="bg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After opening and collecting data on operations, we can determine:</a:t>
            </a:r>
          </a:p>
          <a:p>
            <a:pPr lvl="1">
              <a:buClr>
                <a:schemeClr val="bg1"/>
              </a:buClr>
              <a:buFont typeface="Arial" panose="020B0604020202020204" pitchFamily="34" charset="0"/>
              <a:buChar char="•"/>
            </a:pPr>
            <a:r>
              <a:rPr lang="en-US" sz="2800" dirty="0">
                <a:solidFill>
                  <a:schemeClr val="bg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 Whether further capital improvements, such as paving, additional equipment, or structures, are necessary or desirable.</a:t>
            </a:r>
          </a:p>
          <a:p>
            <a:pPr lvl="1">
              <a:buClr>
                <a:schemeClr val="bg1"/>
              </a:buClr>
              <a:buFont typeface="Arial" panose="020B0604020202020204" pitchFamily="34" charset="0"/>
              <a:buChar char="•"/>
            </a:pPr>
            <a:r>
              <a:rPr lang="en-US" sz="2800" dirty="0">
                <a:solidFill>
                  <a:schemeClr val="bg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 If additional services, such as on-site composting, wood chipping, or tire shredding, are feasible and desirable.</a:t>
            </a:r>
          </a:p>
          <a:p>
            <a:endParaRPr lang="en-US" sz="1900" dirty="0">
              <a:solidFill>
                <a:schemeClr val="bg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0826601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Freeform: Shape 2056">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91512C3A-8F81-6621-066E-AEC7A173AA18}"/>
              </a:ext>
            </a:extLst>
          </p:cNvPr>
          <p:cNvSpPr>
            <a:spLocks noGrp="1"/>
          </p:cNvSpPr>
          <p:nvPr>
            <p:ph type="title"/>
          </p:nvPr>
        </p:nvSpPr>
        <p:spPr>
          <a:xfrm>
            <a:off x="5526156" y="365125"/>
            <a:ext cx="5827643" cy="1433433"/>
          </a:xfrm>
        </p:spPr>
        <p:txBody>
          <a:bodyPr vert="horz" lIns="91440" tIns="45720" rIns="91440" bIns="45720" rtlCol="0" anchor="b">
            <a:normAutofit fontScale="90000"/>
          </a:bodyPr>
          <a:lstStyle/>
          <a:p>
            <a:pPr algn="ctr"/>
            <a:r>
              <a:rPr lang="en-US" b="1" kern="1200" dirty="0">
                <a:solidFill>
                  <a:schemeClr val="tx1"/>
                </a:solidFill>
                <a:latin typeface="Verdana" panose="020B0604030504040204" pitchFamily="34" charset="0"/>
                <a:ea typeface="Verdana" panose="020B0604030504040204" pitchFamily="34" charset="0"/>
                <a:cs typeface="Times New Roman" panose="02020603050405020304" pitchFamily="18" charset="0"/>
              </a:rPr>
              <a:t>POSSIBLE FINANCING OF THE TRANSFER STATION</a:t>
            </a:r>
            <a:br>
              <a:rPr lang="en-US" b="1" kern="1200" dirty="0">
                <a:solidFill>
                  <a:schemeClr val="tx1"/>
                </a:solidFill>
                <a:latin typeface="Times New Roman" panose="02020603050405020304" pitchFamily="18" charset="0"/>
                <a:cs typeface="Times New Roman" panose="02020603050405020304" pitchFamily="18" charset="0"/>
              </a:rPr>
            </a:br>
            <a:endParaRPr lang="en-US" b="1" kern="1200"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Financial Timeline | Timetoast timelines">
            <a:extLst>
              <a:ext uri="{FF2B5EF4-FFF2-40B4-BE49-F238E27FC236}">
                <a16:creationId xmlns:a16="http://schemas.microsoft.com/office/drawing/2014/main" id="{D9DD012C-6459-89E7-3AFB-993556F0DAB0}"/>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5766" r="15766"/>
          <a:stretch>
            <a:fillRect/>
          </a:stretch>
        </p:blipFill>
        <p:spPr bwMode="auto">
          <a:xfrm>
            <a:off x="838201" y="2296632"/>
            <a:ext cx="4594359" cy="362352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819707BF-D051-1823-5557-6A02542B8CC1}"/>
              </a:ext>
            </a:extLst>
          </p:cNvPr>
          <p:cNvSpPr>
            <a:spLocks noGrp="1"/>
          </p:cNvSpPr>
          <p:nvPr>
            <p:ph type="body" sz="half" idx="2"/>
          </p:nvPr>
        </p:nvSpPr>
        <p:spPr>
          <a:xfrm>
            <a:off x="5526155" y="1638563"/>
            <a:ext cx="5827644" cy="4121149"/>
          </a:xfrm>
        </p:spPr>
        <p:txBody>
          <a:bodyPr vert="horz" lIns="91440" tIns="45720" rIns="91440" bIns="45720" rtlCol="0" anchor="t">
            <a:normAutofit fontScale="85000" lnSpcReduction="20000"/>
          </a:bodyPr>
          <a:lstStyle/>
          <a:p>
            <a:pPr marL="342900" indent="-228600">
              <a:buFont typeface="Arial" panose="020B0604020202020204" pitchFamily="34" charset="0"/>
              <a:buChar char="•"/>
            </a:pPr>
            <a:r>
              <a:rPr lang="en-US" sz="2000" dirty="0">
                <a:latin typeface="Verdana" panose="020B0604030504040204" pitchFamily="34" charset="0"/>
                <a:ea typeface="Verdana" panose="020B0604030504040204" pitchFamily="34" charset="0"/>
                <a:cs typeface="Times New Roman" panose="02020603050405020304" pitchFamily="18" charset="0"/>
              </a:rPr>
              <a:t>U.S. Department of Agriculture Grant: </a:t>
            </a:r>
          </a:p>
          <a:p>
            <a:pPr marL="114300" algn="ctr"/>
            <a:r>
              <a:rPr lang="en-US" sz="2000" dirty="0">
                <a:latin typeface="Verdana" panose="020B0604030504040204" pitchFamily="34" charset="0"/>
                <a:ea typeface="Verdana" panose="020B0604030504040204" pitchFamily="34" charset="0"/>
                <a:cs typeface="Times New Roman" panose="02020603050405020304" pitchFamily="18" charset="0"/>
              </a:rPr>
              <a:t>  </a:t>
            </a:r>
            <a:r>
              <a:rPr lang="en-US" sz="2000" b="1" dirty="0">
                <a:latin typeface="Verdana" panose="020B0604030504040204" pitchFamily="34" charset="0"/>
                <a:ea typeface="Verdana" panose="020B0604030504040204" pitchFamily="34" charset="0"/>
                <a:cs typeface="Times New Roman" panose="02020603050405020304" pitchFamily="18" charset="0"/>
              </a:rPr>
              <a:t>$309,984</a:t>
            </a:r>
          </a:p>
          <a:p>
            <a:pPr marL="342900" indent="-228600">
              <a:buFont typeface="Arial" panose="020B0604020202020204" pitchFamily="34" charset="0"/>
              <a:buChar char="•"/>
            </a:pPr>
            <a:r>
              <a:rPr lang="en-US" sz="2000" dirty="0">
                <a:latin typeface="Verdana" panose="020B0604030504040204" pitchFamily="34" charset="0"/>
                <a:ea typeface="Verdana" panose="020B0604030504040204" pitchFamily="34" charset="0"/>
                <a:cs typeface="Times New Roman" panose="02020603050405020304" pitchFamily="18" charset="0"/>
              </a:rPr>
              <a:t>Money Already in Capital Reserve Fund:</a:t>
            </a:r>
          </a:p>
          <a:p>
            <a:pPr marL="114300" algn="ctr"/>
            <a:r>
              <a:rPr lang="en-US" sz="2000" dirty="0">
                <a:latin typeface="Verdana" panose="020B0604030504040204" pitchFamily="34" charset="0"/>
                <a:ea typeface="Verdana" panose="020B0604030504040204" pitchFamily="34" charset="0"/>
                <a:cs typeface="Times New Roman" panose="02020603050405020304" pitchFamily="18" charset="0"/>
              </a:rPr>
              <a:t>  </a:t>
            </a:r>
            <a:r>
              <a:rPr lang="en-US" sz="2000" b="1" dirty="0">
                <a:latin typeface="Verdana" panose="020B0604030504040204" pitchFamily="34" charset="0"/>
                <a:ea typeface="Verdana" panose="020B0604030504040204" pitchFamily="34" charset="0"/>
                <a:cs typeface="Times New Roman" panose="02020603050405020304" pitchFamily="18" charset="0"/>
              </a:rPr>
              <a:t>$244,000</a:t>
            </a:r>
          </a:p>
          <a:p>
            <a:pPr marL="342900" indent="-228600">
              <a:buFont typeface="Arial" panose="020B0604020202020204" pitchFamily="34" charset="0"/>
              <a:buChar char="•"/>
            </a:pPr>
            <a:r>
              <a:rPr lang="en-US" sz="2600" b="1" dirty="0">
                <a:latin typeface="Verdana" panose="020B0604030504040204" pitchFamily="34" charset="0"/>
                <a:ea typeface="Verdana" panose="020B0604030504040204" pitchFamily="34" charset="0"/>
                <a:cs typeface="Times New Roman" panose="02020603050405020304" pitchFamily="18" charset="0"/>
              </a:rPr>
              <a:t>Remaining funding to be determined by Select Board, possibly over several years to minimize budget impact:  </a:t>
            </a:r>
          </a:p>
          <a:p>
            <a:pPr marL="114300" algn="ctr"/>
            <a:r>
              <a:rPr lang="en-US" sz="2600"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$331,684</a:t>
            </a:r>
          </a:p>
          <a:p>
            <a:endParaRPr lang="en-US" sz="1200" b="1" dirty="0">
              <a:latin typeface="Verdana" panose="020B0604030504040204" pitchFamily="34" charset="0"/>
              <a:ea typeface="Verdana" panose="020B0604030504040204" pitchFamily="34" charset="0"/>
              <a:cs typeface="Times New Roman" panose="02020603050405020304" pitchFamily="18" charset="0"/>
            </a:endParaRPr>
          </a:p>
          <a:p>
            <a:pPr algn="ctr"/>
            <a:r>
              <a:rPr lang="en-US" sz="2800" dirty="0">
                <a:latin typeface="Verdana" panose="020B0604030504040204" pitchFamily="34" charset="0"/>
                <a:ea typeface="Verdana" panose="020B0604030504040204" pitchFamily="34" charset="0"/>
                <a:cs typeface="Times New Roman" panose="02020603050405020304" pitchFamily="18" charset="0"/>
              </a:rPr>
              <a:t>  </a:t>
            </a:r>
            <a:r>
              <a:rPr lang="en-US" sz="2800" b="1" dirty="0">
                <a:latin typeface="Verdana" panose="020B0604030504040204" pitchFamily="34" charset="0"/>
                <a:ea typeface="Verdana" panose="020B0604030504040204" pitchFamily="34" charset="0"/>
                <a:cs typeface="Times New Roman" panose="02020603050405020304" pitchFamily="18" charset="0"/>
              </a:rPr>
              <a:t>The Town will continue to seek additional grants to reduce costs to taxpayers.               </a:t>
            </a:r>
          </a:p>
        </p:txBody>
      </p:sp>
    </p:spTree>
    <p:extLst>
      <p:ext uri="{BB962C8B-B14F-4D97-AF65-F5344CB8AC3E}">
        <p14:creationId xmlns:p14="http://schemas.microsoft.com/office/powerpoint/2010/main" val="253253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EE0757B-6B5E-D423-78E3-C68F11AA7F67}"/>
              </a:ext>
            </a:extLst>
          </p:cNvPr>
          <p:cNvSpPr>
            <a:spLocks noGrp="1"/>
          </p:cNvSpPr>
          <p:nvPr>
            <p:ph type="title" idx="4294967295"/>
          </p:nvPr>
        </p:nvSpPr>
        <p:spPr>
          <a:xfrm>
            <a:off x="407884" y="1132114"/>
            <a:ext cx="3939688" cy="5583126"/>
          </a:xfrm>
          <a:solidFill>
            <a:schemeClr val="accent6">
              <a:lumMod val="50000"/>
            </a:schemeClr>
          </a:solidFill>
        </p:spPr>
        <p:txBody>
          <a:bodyPr vert="horz" lIns="91440" tIns="45720" rIns="91440" bIns="45720" rtlCol="0" anchor="ctr">
            <a:normAutofit/>
          </a:bodyPr>
          <a:lstStyle/>
          <a:p>
            <a:pPr algn="ctr"/>
            <a:r>
              <a:rPr lang="en-US" sz="4800" b="1" kern="1200" dirty="0">
                <a:solidFill>
                  <a:schemeClr val="bg1"/>
                </a:solidFill>
                <a:latin typeface="Verdana" panose="020B0604030504040204" pitchFamily="34" charset="0"/>
                <a:ea typeface="Verdana" panose="020B0604030504040204" pitchFamily="34" charset="0"/>
              </a:rPr>
              <a:t>WELCOME</a:t>
            </a:r>
            <a:br>
              <a:rPr lang="en-US" sz="4800" b="1" kern="1200" dirty="0">
                <a:solidFill>
                  <a:schemeClr val="bg1"/>
                </a:solidFill>
                <a:latin typeface="Verdana" panose="020B0604030504040204" pitchFamily="34" charset="0"/>
                <a:ea typeface="Verdana" panose="020B0604030504040204" pitchFamily="34" charset="0"/>
              </a:rPr>
            </a:br>
            <a:r>
              <a:rPr lang="en-US" sz="4800" b="1" kern="1200" dirty="0">
                <a:solidFill>
                  <a:schemeClr val="bg1"/>
                </a:solidFill>
                <a:latin typeface="Verdana" panose="020B0604030504040204" pitchFamily="34" charset="0"/>
                <a:ea typeface="Verdana" panose="020B0604030504040204" pitchFamily="34" charset="0"/>
              </a:rPr>
              <a:t>AND</a:t>
            </a:r>
            <a:br>
              <a:rPr lang="en-US" sz="4800" b="1" kern="1200" dirty="0">
                <a:solidFill>
                  <a:schemeClr val="bg1"/>
                </a:solidFill>
                <a:latin typeface="Verdana" panose="020B0604030504040204" pitchFamily="34" charset="0"/>
                <a:ea typeface="Verdana" panose="020B0604030504040204" pitchFamily="34" charset="0"/>
              </a:rPr>
            </a:br>
            <a:r>
              <a:rPr lang="en-US" sz="4800" b="1" kern="1200" dirty="0">
                <a:solidFill>
                  <a:schemeClr val="bg1"/>
                </a:solidFill>
                <a:latin typeface="Verdana" panose="020B0604030504040204" pitchFamily="34" charset="0"/>
                <a:ea typeface="Verdana" panose="020B0604030504040204" pitchFamily="34" charset="0"/>
              </a:rPr>
              <a:t>THANK YOU FOR COMING</a:t>
            </a:r>
            <a:br>
              <a:rPr lang="en-US" sz="4800" b="1" kern="1200" dirty="0">
                <a:solidFill>
                  <a:schemeClr val="bg1"/>
                </a:solidFill>
                <a:latin typeface="Verdana" panose="020B0604030504040204" pitchFamily="34" charset="0"/>
                <a:ea typeface="Verdana" panose="020B0604030504040204" pitchFamily="34" charset="0"/>
              </a:rPr>
            </a:br>
            <a:endParaRPr lang="en-US" sz="4800" b="1" kern="1200" dirty="0">
              <a:solidFill>
                <a:schemeClr val="bg1"/>
              </a:solidFill>
              <a:latin typeface="Verdana" panose="020B0604030504040204" pitchFamily="34" charset="0"/>
              <a:ea typeface="Verdana" panose="020B0604030504040204" pitchFamily="34" charset="0"/>
            </a:endParaRPr>
          </a:p>
        </p:txBody>
      </p:sp>
      <p:cxnSp>
        <p:nvCxnSpPr>
          <p:cNvPr id="45" name="Straight Connector 4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DB5E645-A376-30E4-9704-FC4FDAF4E252}"/>
              </a:ext>
            </a:extLst>
          </p:cNvPr>
          <p:cNvGraphicFramePr>
            <a:graphicFrameLocks noGrp="1"/>
          </p:cNvGraphicFramePr>
          <p:nvPr>
            <p:ph idx="4294967295"/>
            <p:extLst>
              <p:ext uri="{D42A27DB-BD31-4B8C-83A1-F6EECF244321}">
                <p14:modId xmlns:p14="http://schemas.microsoft.com/office/powerpoint/2010/main" val="2522857266"/>
              </p:ext>
            </p:extLst>
          </p:nvPr>
        </p:nvGraphicFramePr>
        <p:xfrm>
          <a:off x="5108535" y="751204"/>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29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0966CA-DB35-9C67-FE37-B104233CF9BB}"/>
              </a:ext>
            </a:extLst>
          </p:cNvPr>
          <p:cNvPicPr>
            <a:picLocks noChangeAspect="1"/>
          </p:cNvPicPr>
          <p:nvPr/>
        </p:nvPicPr>
        <p:blipFill rotWithShape="1">
          <a:blip r:embed="rId2">
            <a:duotone>
              <a:schemeClr val="bg2">
                <a:shade val="45000"/>
                <a:satMod val="135000"/>
              </a:schemeClr>
              <a:prstClr val="white"/>
            </a:duotone>
          </a:blip>
          <a:srcRect t="8537"/>
          <a:stretch/>
        </p:blipFill>
        <p:spPr>
          <a:xfrm>
            <a:off x="0" y="0"/>
            <a:ext cx="12191980" cy="6857990"/>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1F127C-781E-F708-38C9-4203CEFD6673}"/>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latin typeface="Verdana" panose="020B0604030504040204" pitchFamily="34" charset="0"/>
                <a:ea typeface="Verdana" panose="020B0604030504040204" pitchFamily="34" charset="0"/>
                <a:cs typeface="+mj-cs"/>
              </a:rPr>
              <a:t>PHASE 1 COST ESTIMATE</a:t>
            </a:r>
          </a:p>
          <a:p>
            <a:pPr algn="ctr">
              <a:lnSpc>
                <a:spcPct val="90000"/>
              </a:lnSpc>
              <a:spcBef>
                <a:spcPct val="0"/>
              </a:spcBef>
              <a:spcAft>
                <a:spcPts val="600"/>
              </a:spcAft>
            </a:pPr>
            <a:r>
              <a:rPr lang="en-US" sz="3600" b="1" dirty="0">
                <a:solidFill>
                  <a:srgbClr val="C00000"/>
                </a:solidFill>
                <a:latin typeface="Verdana" panose="020B0604030504040204" pitchFamily="34" charset="0"/>
                <a:ea typeface="Verdana" panose="020B0604030504040204" pitchFamily="34" charset="0"/>
                <a:cs typeface="+mj-cs"/>
              </a:rPr>
              <a:t>Before USDA Grant Funding Applied</a:t>
            </a:r>
          </a:p>
        </p:txBody>
      </p:sp>
      <p:graphicFrame>
        <p:nvGraphicFramePr>
          <p:cNvPr id="10" name="TextBox 7">
            <a:extLst>
              <a:ext uri="{FF2B5EF4-FFF2-40B4-BE49-F238E27FC236}">
                <a16:creationId xmlns:a16="http://schemas.microsoft.com/office/drawing/2014/main" id="{9D3C396E-9E98-0484-540E-6B53C4B80352}"/>
              </a:ext>
            </a:extLst>
          </p:cNvPr>
          <p:cNvGraphicFramePr/>
          <p:nvPr>
            <p:extLst>
              <p:ext uri="{D42A27DB-BD31-4B8C-83A1-F6EECF244321}">
                <p14:modId xmlns:p14="http://schemas.microsoft.com/office/powerpoint/2010/main" val="23087030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77A64C6-EEEA-40AF-C4CE-52EA06AA47DC}"/>
              </a:ext>
            </a:extLst>
          </p:cNvPr>
          <p:cNvSpPr txBox="1"/>
          <p:nvPr/>
        </p:nvSpPr>
        <p:spPr>
          <a:xfrm>
            <a:off x="838200" y="6363855"/>
            <a:ext cx="10515599" cy="369332"/>
          </a:xfrm>
          <a:prstGeom prst="rect">
            <a:avLst/>
          </a:prstGeom>
          <a:noFill/>
        </p:spPr>
        <p:txBody>
          <a:bodyPr wrap="square" rtlCol="0">
            <a:spAutoFit/>
          </a:bodyPr>
          <a:lstStyle/>
          <a:p>
            <a:pPr algn="ctr"/>
            <a:r>
              <a:rPr lang="en-US" b="1">
                <a:latin typeface="Verdana" panose="020B0604030504040204" pitchFamily="34" charset="0"/>
                <a:ea typeface="Verdana" panose="020B0604030504040204" pitchFamily="34" charset="0"/>
              </a:rPr>
              <a:t>USDA grant requirement - all equipment and material must be made in the USA</a:t>
            </a:r>
            <a:endParaRPr lang="en-US"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04089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47813F0-31FE-B94E-221F-87D1312BB6A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b="1" dirty="0">
                <a:latin typeface="Verdana" panose="020B0604030504040204" pitchFamily="34" charset="0"/>
                <a:ea typeface="Verdana" panose="020B0604030504040204" pitchFamily="34" charset="0"/>
              </a:rPr>
              <a:t>POSSIBLE WAYS TO FINANCE NON-GRANT PORTION</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EDCF7B49-110D-2E9C-6770-28EB160364CE}"/>
              </a:ext>
            </a:extLst>
          </p:cNvPr>
          <p:cNvSpPr>
            <a:spLocks noGrp="1"/>
          </p:cNvSpPr>
          <p:nvPr>
            <p:ph type="body" sz="half" idx="2"/>
          </p:nvPr>
        </p:nvSpPr>
        <p:spPr>
          <a:xfrm>
            <a:off x="572493" y="1911493"/>
            <a:ext cx="6999882" cy="4119172"/>
          </a:xfrm>
        </p:spPr>
        <p:txBody>
          <a:bodyPr vert="horz" lIns="91440" tIns="45720" rIns="91440" bIns="45720" rtlCol="0" anchor="t">
            <a:noAutofit/>
          </a:bodyPr>
          <a:lstStyle/>
          <a:p>
            <a:r>
              <a:rPr lang="en-US" sz="2400" b="1" dirty="0">
                <a:latin typeface="Verdana" panose="020B0604030504040204" pitchFamily="34" charset="0"/>
                <a:ea typeface="Verdana" panose="020B0604030504040204" pitchFamily="34" charset="0"/>
              </a:rPr>
              <a:t>NOTE: </a:t>
            </a:r>
            <a:r>
              <a:rPr lang="en-US" sz="2400" dirty="0">
                <a:latin typeface="Verdana" panose="020B0604030504040204" pitchFamily="34" charset="0"/>
                <a:ea typeface="Verdana" panose="020B0604030504040204" pitchFamily="34" charset="0"/>
              </a:rPr>
              <a:t>This is a decision to be made by the Select Board and voters. Public input is welcomed and considered vital to a successful completion of this project!</a:t>
            </a:r>
          </a:p>
          <a:p>
            <a:r>
              <a:rPr lang="en-US" sz="2400" dirty="0">
                <a:latin typeface="Verdana" panose="020B0604030504040204" pitchFamily="34" charset="0"/>
                <a:ea typeface="Verdana" panose="020B0604030504040204" pitchFamily="34" charset="0"/>
              </a:rPr>
              <a:t>Some goals for consideration are:</a:t>
            </a:r>
            <a:endParaRPr lang="en-US" sz="2400" b="1" dirty="0">
              <a:latin typeface="Verdana" panose="020B0604030504040204" pitchFamily="34" charset="0"/>
              <a:ea typeface="Verdana" panose="020B0604030504040204" pitchFamily="34" charset="0"/>
            </a:endParaRPr>
          </a:p>
          <a:p>
            <a:pPr marL="342900" indent="-228600">
              <a:buFont typeface="Arial" panose="020B0604020202020204" pitchFamily="34" charset="0"/>
              <a:buChar char="•"/>
            </a:pPr>
            <a:r>
              <a:rPr lang="en-US" sz="2400" dirty="0">
                <a:latin typeface="Verdana" panose="020B0604030504040204" pitchFamily="34" charset="0"/>
                <a:ea typeface="Verdana" panose="020B0604030504040204" pitchFamily="34" charset="0"/>
              </a:rPr>
              <a:t>No borrowing, to preserve this option for other capital projects.</a:t>
            </a:r>
          </a:p>
          <a:p>
            <a:pPr marL="342900" indent="-228600">
              <a:buFont typeface="Arial" panose="020B0604020202020204" pitchFamily="34" charset="0"/>
              <a:buChar char="•"/>
            </a:pPr>
            <a:r>
              <a:rPr lang="en-US" sz="2400" dirty="0">
                <a:latin typeface="Verdana" panose="020B0604030504040204" pitchFamily="34" charset="0"/>
                <a:ea typeface="Verdana" panose="020B0604030504040204" pitchFamily="34" charset="0"/>
              </a:rPr>
              <a:t>Less than 3% impact on the Town’s municipal budget </a:t>
            </a:r>
          </a:p>
          <a:p>
            <a:pPr marL="342900" indent="-228600">
              <a:buFont typeface="Arial" panose="020B0604020202020204" pitchFamily="34" charset="0"/>
              <a:buChar char="•"/>
            </a:pPr>
            <a:r>
              <a:rPr lang="en-US" sz="2400" dirty="0">
                <a:latin typeface="Verdana" panose="020B0604030504040204" pitchFamily="34" charset="0"/>
                <a:ea typeface="Verdana" panose="020B0604030504040204" pitchFamily="34" charset="0"/>
              </a:rPr>
              <a:t>Gives time to seek other grants</a:t>
            </a:r>
          </a:p>
        </p:txBody>
      </p:sp>
      <p:pic>
        <p:nvPicPr>
          <p:cNvPr id="8" name="Picture 7" descr="A couple of green street signs&#10;&#10;Description automatically generated with low confidence">
            <a:extLst>
              <a:ext uri="{FF2B5EF4-FFF2-40B4-BE49-F238E27FC236}">
                <a16:creationId xmlns:a16="http://schemas.microsoft.com/office/drawing/2014/main" id="{9950DB69-BA65-D2E4-92D1-2F03FDD16DAE}"/>
              </a:ext>
            </a:extLst>
          </p:cNvPr>
          <p:cNvPicPr>
            <a:picLocks noChangeAspect="1"/>
          </p:cNvPicPr>
          <p:nvPr/>
        </p:nvPicPr>
        <p:blipFill rotWithShape="1">
          <a:blip r:embed="rId3">
            <a:extLst>
              <a:ext uri="{28A0092B-C50C-407E-A947-70E740481C1C}">
                <a14:useLocalDpi xmlns:a14="http://schemas.microsoft.com/office/drawing/2010/main" val="0"/>
              </a:ext>
            </a:extLst>
          </a:blip>
          <a:srcRect l="1127" r="2669" b="2"/>
          <a:stretch/>
        </p:blipFill>
        <p:spPr>
          <a:xfrm>
            <a:off x="7675658" y="2093976"/>
            <a:ext cx="3941064" cy="4096512"/>
          </a:xfrm>
          <a:prstGeom prst="rect">
            <a:avLst/>
          </a:prstGeom>
        </p:spPr>
      </p:pic>
    </p:spTree>
    <p:extLst>
      <p:ext uri="{BB962C8B-B14F-4D97-AF65-F5344CB8AC3E}">
        <p14:creationId xmlns:p14="http://schemas.microsoft.com/office/powerpoint/2010/main" val="241125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741393E-C764-4C6F-8886-35CFF2E48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390890DC-37FF-4B49-BD4C-FE4232F69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52708" cy="6858000"/>
          </a:xfrm>
          <a:custGeom>
            <a:avLst/>
            <a:gdLst>
              <a:gd name="connsiteX0" fmla="*/ 0 w 5552708"/>
              <a:gd name="connsiteY0" fmla="*/ 0 h 6858000"/>
              <a:gd name="connsiteX1" fmla="*/ 5443651 w 5552708"/>
              <a:gd name="connsiteY1" fmla="*/ 0 h 6858000"/>
              <a:gd name="connsiteX2" fmla="*/ 5443781 w 5552708"/>
              <a:gd name="connsiteY2" fmla="*/ 512 h 6858000"/>
              <a:gd name="connsiteX3" fmla="*/ 5444033 w 5552708"/>
              <a:gd name="connsiteY3" fmla="*/ 20501 h 6858000"/>
              <a:gd name="connsiteX4" fmla="*/ 5439390 w 5552708"/>
              <a:gd name="connsiteY4" fmla="*/ 44768 h 6858000"/>
              <a:gd name="connsiteX5" fmla="*/ 5443913 w 5552708"/>
              <a:gd name="connsiteY5" fmla="*/ 104988 h 6858000"/>
              <a:gd name="connsiteX6" fmla="*/ 5458241 w 5552708"/>
              <a:gd name="connsiteY6" fmla="*/ 204162 h 6858000"/>
              <a:gd name="connsiteX7" fmla="*/ 5459763 w 5552708"/>
              <a:gd name="connsiteY7" fmla="*/ 225360 h 6858000"/>
              <a:gd name="connsiteX8" fmla="*/ 5454996 w 5552708"/>
              <a:gd name="connsiteY8" fmla="*/ 243902 h 6858000"/>
              <a:gd name="connsiteX9" fmla="*/ 5448597 w 5552708"/>
              <a:gd name="connsiteY9" fmla="*/ 248483 h 6858000"/>
              <a:gd name="connsiteX10" fmla="*/ 5448458 w 5552708"/>
              <a:gd name="connsiteY10" fmla="*/ 260196 h 6858000"/>
              <a:gd name="connsiteX11" fmla="*/ 5447150 w 5552708"/>
              <a:gd name="connsiteY11" fmla="*/ 263377 h 6858000"/>
              <a:gd name="connsiteX12" fmla="*/ 5459187 w 5552708"/>
              <a:gd name="connsiteY12" fmla="*/ 318691 h 6858000"/>
              <a:gd name="connsiteX13" fmla="*/ 5455708 w 5552708"/>
              <a:gd name="connsiteY13" fmla="*/ 365759 h 6858000"/>
              <a:gd name="connsiteX14" fmla="*/ 5473651 w 5552708"/>
              <a:gd name="connsiteY14" fmla="*/ 492182 h 6858000"/>
              <a:gd name="connsiteX15" fmla="*/ 5481453 w 5552708"/>
              <a:gd name="connsiteY15" fmla="*/ 689666 h 6858000"/>
              <a:gd name="connsiteX16" fmla="*/ 5488233 w 5552708"/>
              <a:gd name="connsiteY16" fmla="*/ 816332 h 6858000"/>
              <a:gd name="connsiteX17" fmla="*/ 5529718 w 5552708"/>
              <a:gd name="connsiteY17" fmla="*/ 891550 h 6858000"/>
              <a:gd name="connsiteX18" fmla="*/ 5536104 w 5552708"/>
              <a:gd name="connsiteY18" fmla="*/ 903318 h 6858000"/>
              <a:gd name="connsiteX19" fmla="*/ 5535257 w 5552708"/>
              <a:gd name="connsiteY19" fmla="*/ 905308 h 6858000"/>
              <a:gd name="connsiteX20" fmla="*/ 5537840 w 5552708"/>
              <a:gd name="connsiteY20" fmla="*/ 920621 h 6858000"/>
              <a:gd name="connsiteX21" fmla="*/ 5541663 w 5552708"/>
              <a:gd name="connsiteY21" fmla="*/ 922876 h 6858000"/>
              <a:gd name="connsiteX22" fmla="*/ 5544456 w 5552708"/>
              <a:gd name="connsiteY22" fmla="*/ 933037 h 6858000"/>
              <a:gd name="connsiteX23" fmla="*/ 5552708 w 5552708"/>
              <a:gd name="connsiteY23" fmla="*/ 952132 h 6858000"/>
              <a:gd name="connsiteX24" fmla="*/ 5551675 w 5552708"/>
              <a:gd name="connsiteY24" fmla="*/ 956570 h 6858000"/>
              <a:gd name="connsiteX25" fmla="*/ 5531341 w 5552708"/>
              <a:gd name="connsiteY25" fmla="*/ 1064863 h 6858000"/>
              <a:gd name="connsiteX26" fmla="*/ 5539998 w 5552708"/>
              <a:gd name="connsiteY26" fmla="*/ 1096340 h 6858000"/>
              <a:gd name="connsiteX27" fmla="*/ 5541075 w 5552708"/>
              <a:gd name="connsiteY27" fmla="*/ 1102915 h 6858000"/>
              <a:gd name="connsiteX28" fmla="*/ 5540822 w 5552708"/>
              <a:gd name="connsiteY28" fmla="*/ 1103143 h 6858000"/>
              <a:gd name="connsiteX29" fmla="*/ 5541413 w 5552708"/>
              <a:gd name="connsiteY29" fmla="*/ 1110274 h 6858000"/>
              <a:gd name="connsiteX30" fmla="*/ 5543038 w 5552708"/>
              <a:gd name="connsiteY30" fmla="*/ 1114901 h 6858000"/>
              <a:gd name="connsiteX31" fmla="*/ 5545128 w 5552708"/>
              <a:gd name="connsiteY31" fmla="*/ 1127652 h 6858000"/>
              <a:gd name="connsiteX32" fmla="*/ 5544028 w 5552708"/>
              <a:gd name="connsiteY32" fmla="*/ 1132698 h 6858000"/>
              <a:gd name="connsiteX33" fmla="*/ 5514811 w 5552708"/>
              <a:gd name="connsiteY33" fmla="*/ 1177140 h 6858000"/>
              <a:gd name="connsiteX34" fmla="*/ 5496402 w 5552708"/>
              <a:gd name="connsiteY34" fmla="*/ 1265293 h 6858000"/>
              <a:gd name="connsiteX35" fmla="*/ 5481620 w 5552708"/>
              <a:gd name="connsiteY35" fmla="*/ 1353039 h 6858000"/>
              <a:gd name="connsiteX36" fmla="*/ 5477938 w 5552708"/>
              <a:gd name="connsiteY36" fmla="*/ 1385038 h 6858000"/>
              <a:gd name="connsiteX37" fmla="*/ 5464009 w 5552708"/>
              <a:gd name="connsiteY37" fmla="*/ 1441067 h 6858000"/>
              <a:gd name="connsiteX38" fmla="*/ 5453063 w 5552708"/>
              <a:gd name="connsiteY38" fmla="*/ 1466104 h 6858000"/>
              <a:gd name="connsiteX39" fmla="*/ 5453368 w 5552708"/>
              <a:gd name="connsiteY39" fmla="*/ 1467310 h 6858000"/>
              <a:gd name="connsiteX40" fmla="*/ 5449849 w 5552708"/>
              <a:gd name="connsiteY40" fmla="*/ 1469198 h 6858000"/>
              <a:gd name="connsiteX41" fmla="*/ 5447717 w 5552708"/>
              <a:gd name="connsiteY41" fmla="*/ 1473816 h 6858000"/>
              <a:gd name="connsiteX42" fmla="*/ 5446906 w 5552708"/>
              <a:gd name="connsiteY42" fmla="*/ 1487106 h 6858000"/>
              <a:gd name="connsiteX43" fmla="*/ 5447429 w 5552708"/>
              <a:gd name="connsiteY43" fmla="*/ 1492218 h 6858000"/>
              <a:gd name="connsiteX44" fmla="*/ 5446434 w 5552708"/>
              <a:gd name="connsiteY44" fmla="*/ 1499455 h 6858000"/>
              <a:gd name="connsiteX45" fmla="*/ 5446146 w 5552708"/>
              <a:gd name="connsiteY45" fmla="*/ 1499600 h 6858000"/>
              <a:gd name="connsiteX46" fmla="*/ 5445728 w 5552708"/>
              <a:gd name="connsiteY46" fmla="*/ 1506449 h 6858000"/>
              <a:gd name="connsiteX47" fmla="*/ 5447013 w 5552708"/>
              <a:gd name="connsiteY47" fmla="*/ 1540420 h 6858000"/>
              <a:gd name="connsiteX48" fmla="*/ 5416036 w 5552708"/>
              <a:gd name="connsiteY48" fmla="*/ 1580834 h 6858000"/>
              <a:gd name="connsiteX49" fmla="*/ 5409252 w 5552708"/>
              <a:gd name="connsiteY49" fmla="*/ 1598373 h 6858000"/>
              <a:gd name="connsiteX50" fmla="*/ 5404223 w 5552708"/>
              <a:gd name="connsiteY50" fmla="*/ 1607549 h 6858000"/>
              <a:gd name="connsiteX51" fmla="*/ 5403003 w 5552708"/>
              <a:gd name="connsiteY51" fmla="*/ 1607994 h 6858000"/>
              <a:gd name="connsiteX52" fmla="*/ 5404366 w 5552708"/>
              <a:gd name="connsiteY52" fmla="*/ 1640580 h 6858000"/>
              <a:gd name="connsiteX53" fmla="*/ 5402429 w 5552708"/>
              <a:gd name="connsiteY53" fmla="*/ 1644617 h 6858000"/>
              <a:gd name="connsiteX54" fmla="*/ 5406027 w 5552708"/>
              <a:gd name="connsiteY54" fmla="*/ 1666228 h 6858000"/>
              <a:gd name="connsiteX55" fmla="*/ 5409538 w 5552708"/>
              <a:gd name="connsiteY55" fmla="*/ 1680703 h 6858000"/>
              <a:gd name="connsiteX56" fmla="*/ 5405582 w 5552708"/>
              <a:gd name="connsiteY56" fmla="*/ 1870222 h 6858000"/>
              <a:gd name="connsiteX57" fmla="*/ 5418948 w 5552708"/>
              <a:gd name="connsiteY57" fmla="*/ 1979530 h 6858000"/>
              <a:gd name="connsiteX58" fmla="*/ 5405060 w 5552708"/>
              <a:gd name="connsiteY58" fmla="*/ 2051964 h 6858000"/>
              <a:gd name="connsiteX59" fmla="*/ 5378701 w 5552708"/>
              <a:gd name="connsiteY59" fmla="*/ 2073120 h 6858000"/>
              <a:gd name="connsiteX60" fmla="*/ 5366006 w 5552708"/>
              <a:gd name="connsiteY60" fmla="*/ 2256053 h 6858000"/>
              <a:gd name="connsiteX61" fmla="*/ 5352501 w 5552708"/>
              <a:gd name="connsiteY61" fmla="*/ 2301374 h 6858000"/>
              <a:gd name="connsiteX62" fmla="*/ 5361572 w 5552708"/>
              <a:gd name="connsiteY62" fmla="*/ 2344135 h 6858000"/>
              <a:gd name="connsiteX63" fmla="*/ 5351776 w 5552708"/>
              <a:gd name="connsiteY63" fmla="*/ 2360013 h 6858000"/>
              <a:gd name="connsiteX64" fmla="*/ 5349856 w 5552708"/>
              <a:gd name="connsiteY64" fmla="*/ 2362723 h 6858000"/>
              <a:gd name="connsiteX65" fmla="*/ 5347182 w 5552708"/>
              <a:gd name="connsiteY65" fmla="*/ 2374239 h 6858000"/>
              <a:gd name="connsiteX66" fmla="*/ 5340172 w 5552708"/>
              <a:gd name="connsiteY66" fmla="*/ 2376629 h 6858000"/>
              <a:gd name="connsiteX67" fmla="*/ 5331662 w 5552708"/>
              <a:gd name="connsiteY67" fmla="*/ 2393351 h 6858000"/>
              <a:gd name="connsiteX68" fmla="*/ 5328482 w 5552708"/>
              <a:gd name="connsiteY68" fmla="*/ 2414790 h 6858000"/>
              <a:gd name="connsiteX69" fmla="*/ 5316501 w 5552708"/>
              <a:gd name="connsiteY69" fmla="*/ 2490864 h 6858000"/>
              <a:gd name="connsiteX70" fmla="*/ 5318378 w 5552708"/>
              <a:gd name="connsiteY70" fmla="*/ 2503797 h 6858000"/>
              <a:gd name="connsiteX71" fmla="*/ 5307008 w 5552708"/>
              <a:gd name="connsiteY71" fmla="*/ 2543608 h 6858000"/>
              <a:gd name="connsiteX72" fmla="*/ 5300817 w 5552708"/>
              <a:gd name="connsiteY72" fmla="*/ 2579627 h 6858000"/>
              <a:gd name="connsiteX73" fmla="*/ 5300491 w 5552708"/>
              <a:gd name="connsiteY73" fmla="*/ 2603469 h 6858000"/>
              <a:gd name="connsiteX74" fmla="*/ 5297327 w 5552708"/>
              <a:gd name="connsiteY74" fmla="*/ 2609298 h 6858000"/>
              <a:gd name="connsiteX75" fmla="*/ 5292648 w 5552708"/>
              <a:gd name="connsiteY75" fmla="*/ 2632709 h 6858000"/>
              <a:gd name="connsiteX76" fmla="*/ 5294499 w 5552708"/>
              <a:gd name="connsiteY76" fmla="*/ 2645215 h 6858000"/>
              <a:gd name="connsiteX77" fmla="*/ 5284921 w 5552708"/>
              <a:gd name="connsiteY77" fmla="*/ 2655995 h 6858000"/>
              <a:gd name="connsiteX78" fmla="*/ 5278681 w 5552708"/>
              <a:gd name="connsiteY78" fmla="*/ 2658097 h 6858000"/>
              <a:gd name="connsiteX79" fmla="*/ 5279052 w 5552708"/>
              <a:gd name="connsiteY79" fmla="*/ 2675265 h 6858000"/>
              <a:gd name="connsiteX80" fmla="*/ 5271485 w 5552708"/>
              <a:gd name="connsiteY80" fmla="*/ 2688260 h 6858000"/>
              <a:gd name="connsiteX81" fmla="*/ 5273609 w 5552708"/>
              <a:gd name="connsiteY81" fmla="*/ 2700785 h 6858000"/>
              <a:gd name="connsiteX82" fmla="*/ 5272098 w 5552708"/>
              <a:gd name="connsiteY82" fmla="*/ 2705655 h 6858000"/>
              <a:gd name="connsiteX83" fmla="*/ 5267605 w 5552708"/>
              <a:gd name="connsiteY83" fmla="*/ 2717660 h 6858000"/>
              <a:gd name="connsiteX84" fmla="*/ 5258449 w 5552708"/>
              <a:gd name="connsiteY84" fmla="*/ 2738177 h 6858000"/>
              <a:gd name="connsiteX85" fmla="*/ 5256679 w 5552708"/>
              <a:gd name="connsiteY85" fmla="*/ 2744727 h 6858000"/>
              <a:gd name="connsiteX86" fmla="*/ 5245116 w 5552708"/>
              <a:gd name="connsiteY86" fmla="*/ 2757932 h 6858000"/>
              <a:gd name="connsiteX87" fmla="*/ 5233122 w 5552708"/>
              <a:gd name="connsiteY87" fmla="*/ 2784915 h 6858000"/>
              <a:gd name="connsiteX88" fmla="*/ 5197792 w 5552708"/>
              <a:gd name="connsiteY88" fmla="*/ 2830475 h 6858000"/>
              <a:gd name="connsiteX89" fmla="*/ 5180199 w 5552708"/>
              <a:gd name="connsiteY89" fmla="*/ 2857691 h 6858000"/>
              <a:gd name="connsiteX90" fmla="*/ 5164940 w 5552708"/>
              <a:gd name="connsiteY90" fmla="*/ 2875644 h 6858000"/>
              <a:gd name="connsiteX91" fmla="*/ 5139323 w 5552708"/>
              <a:gd name="connsiteY91" fmla="*/ 2931296 h 6858000"/>
              <a:gd name="connsiteX92" fmla="*/ 5102390 w 5552708"/>
              <a:gd name="connsiteY92" fmla="*/ 3027705 h 6858000"/>
              <a:gd name="connsiteX93" fmla="*/ 5093321 w 5552708"/>
              <a:gd name="connsiteY93" fmla="*/ 3047244 h 6858000"/>
              <a:gd name="connsiteX94" fmla="*/ 5080729 w 5552708"/>
              <a:gd name="connsiteY94" fmla="*/ 3060118 h 6858000"/>
              <a:gd name="connsiteX95" fmla="*/ 5073626 w 5552708"/>
              <a:gd name="connsiteY95" fmla="*/ 3059690 h 6858000"/>
              <a:gd name="connsiteX96" fmla="*/ 5067867 w 5552708"/>
              <a:gd name="connsiteY96" fmla="*/ 3069806 h 6858000"/>
              <a:gd name="connsiteX97" fmla="*/ 5065335 w 5552708"/>
              <a:gd name="connsiteY97" fmla="*/ 3071678 h 6858000"/>
              <a:gd name="connsiteX98" fmla="*/ 5051806 w 5552708"/>
              <a:gd name="connsiteY98" fmla="*/ 3083233 h 6858000"/>
              <a:gd name="connsiteX99" fmla="*/ 5047824 w 5552708"/>
              <a:gd name="connsiteY99" fmla="*/ 3128247 h 6858000"/>
              <a:gd name="connsiteX100" fmla="*/ 5022444 w 5552708"/>
              <a:gd name="connsiteY100" fmla="*/ 3166893 h 6858000"/>
              <a:gd name="connsiteX101" fmla="*/ 4961916 w 5552708"/>
              <a:gd name="connsiteY101" fmla="*/ 3312149 h 6858000"/>
              <a:gd name="connsiteX102" fmla="*/ 4928070 w 5552708"/>
              <a:gd name="connsiteY102" fmla="*/ 3349450 h 6858000"/>
              <a:gd name="connsiteX103" fmla="*/ 4858652 w 5552708"/>
              <a:gd name="connsiteY103" fmla="*/ 3443841 h 6858000"/>
              <a:gd name="connsiteX104" fmla="*/ 4821392 w 5552708"/>
              <a:gd name="connsiteY104" fmla="*/ 3661714 h 6858000"/>
              <a:gd name="connsiteX105" fmla="*/ 4825147 w 5552708"/>
              <a:gd name="connsiteY105" fmla="*/ 3676668 h 6858000"/>
              <a:gd name="connsiteX106" fmla="*/ 4824341 w 5552708"/>
              <a:gd name="connsiteY106" fmla="*/ 3691352 h 6858000"/>
              <a:gd name="connsiteX107" fmla="*/ 4822735 w 5552708"/>
              <a:gd name="connsiteY107" fmla="*/ 3692500 h 6858000"/>
              <a:gd name="connsiteX108" fmla="*/ 4817318 w 5552708"/>
              <a:gd name="connsiteY108" fmla="*/ 3707640 h 6858000"/>
              <a:gd name="connsiteX109" fmla="*/ 4819146 w 5552708"/>
              <a:gd name="connsiteY109" fmla="*/ 3712253 h 6858000"/>
              <a:gd name="connsiteX110" fmla="*/ 4816373 w 5552708"/>
              <a:gd name="connsiteY110" fmla="*/ 3723048 h 6858000"/>
              <a:gd name="connsiteX111" fmla="*/ 4813460 w 5552708"/>
              <a:gd name="connsiteY111" fmla="*/ 3745409 h 6858000"/>
              <a:gd name="connsiteX112" fmla="*/ 4810527 w 5552708"/>
              <a:gd name="connsiteY112" fmla="*/ 3748566 h 6858000"/>
              <a:gd name="connsiteX113" fmla="*/ 4742720 w 5552708"/>
              <a:gd name="connsiteY113" fmla="*/ 3828954 h 6858000"/>
              <a:gd name="connsiteX114" fmla="*/ 4731784 w 5552708"/>
              <a:gd name="connsiteY114" fmla="*/ 3868871 h 6858000"/>
              <a:gd name="connsiteX115" fmla="*/ 4731481 w 5552708"/>
              <a:gd name="connsiteY115" fmla="*/ 3868898 h 6858000"/>
              <a:gd name="connsiteX116" fmla="*/ 4728490 w 5552708"/>
              <a:gd name="connsiteY116" fmla="*/ 3875525 h 6858000"/>
              <a:gd name="connsiteX117" fmla="*/ 4727500 w 5552708"/>
              <a:gd name="connsiteY117" fmla="*/ 3880683 h 6858000"/>
              <a:gd name="connsiteX118" fmla="*/ 4719663 w 5552708"/>
              <a:gd name="connsiteY118" fmla="*/ 3896892 h 6858000"/>
              <a:gd name="connsiteX119" fmla="*/ 4715899 w 5552708"/>
              <a:gd name="connsiteY119" fmla="*/ 3897345 h 6858000"/>
              <a:gd name="connsiteX120" fmla="*/ 4715832 w 5552708"/>
              <a:gd name="connsiteY120" fmla="*/ 3898632 h 6858000"/>
              <a:gd name="connsiteX121" fmla="*/ 4618476 w 5552708"/>
              <a:gd name="connsiteY121" fmla="*/ 4076334 h 6858000"/>
              <a:gd name="connsiteX122" fmla="*/ 4576303 w 5552708"/>
              <a:gd name="connsiteY122" fmla="*/ 4154580 h 6858000"/>
              <a:gd name="connsiteX123" fmla="*/ 4536795 w 5552708"/>
              <a:gd name="connsiteY123" fmla="*/ 4186216 h 6858000"/>
              <a:gd name="connsiteX124" fmla="*/ 4534335 w 5552708"/>
              <a:gd name="connsiteY124" fmla="*/ 4190678 h 6858000"/>
              <a:gd name="connsiteX125" fmla="*/ 4532585 w 5552708"/>
              <a:gd name="connsiteY125" fmla="*/ 4203860 h 6858000"/>
              <a:gd name="connsiteX126" fmla="*/ 4532745 w 5552708"/>
              <a:gd name="connsiteY126" fmla="*/ 4208983 h 6858000"/>
              <a:gd name="connsiteX127" fmla="*/ 4531239 w 5552708"/>
              <a:gd name="connsiteY127" fmla="*/ 4216126 h 6858000"/>
              <a:gd name="connsiteX128" fmla="*/ 4530941 w 5552708"/>
              <a:gd name="connsiteY128" fmla="*/ 4216251 h 6858000"/>
              <a:gd name="connsiteX129" fmla="*/ 4530039 w 5552708"/>
              <a:gd name="connsiteY129" fmla="*/ 4223045 h 6858000"/>
              <a:gd name="connsiteX130" fmla="*/ 4528920 w 5552708"/>
              <a:gd name="connsiteY130" fmla="*/ 4256957 h 6858000"/>
              <a:gd name="connsiteX131" fmla="*/ 4495092 w 5552708"/>
              <a:gd name="connsiteY131" fmla="*/ 4295227 h 6858000"/>
              <a:gd name="connsiteX132" fmla="*/ 4487069 w 5552708"/>
              <a:gd name="connsiteY132" fmla="*/ 4312260 h 6858000"/>
              <a:gd name="connsiteX133" fmla="*/ 4481391 w 5552708"/>
              <a:gd name="connsiteY133" fmla="*/ 4321074 h 6858000"/>
              <a:gd name="connsiteX134" fmla="*/ 4480140 w 5552708"/>
              <a:gd name="connsiteY134" fmla="*/ 4321443 h 6858000"/>
              <a:gd name="connsiteX135" fmla="*/ 4479199 w 5552708"/>
              <a:gd name="connsiteY135" fmla="*/ 4353976 h 6858000"/>
              <a:gd name="connsiteX136" fmla="*/ 4476976 w 5552708"/>
              <a:gd name="connsiteY136" fmla="*/ 4357874 h 6858000"/>
              <a:gd name="connsiteX137" fmla="*/ 4479044 w 5552708"/>
              <a:gd name="connsiteY137" fmla="*/ 4379621 h 6858000"/>
              <a:gd name="connsiteX138" fmla="*/ 4478683 w 5552708"/>
              <a:gd name="connsiteY138" fmla="*/ 4390568 h 6858000"/>
              <a:gd name="connsiteX139" fmla="*/ 4481532 w 5552708"/>
              <a:gd name="connsiteY139" fmla="*/ 4394254 h 6858000"/>
              <a:gd name="connsiteX140" fmla="*/ 4479499 w 5552708"/>
              <a:gd name="connsiteY140" fmla="*/ 4410114 h 6858000"/>
              <a:gd name="connsiteX141" fmla="*/ 4478153 w 5552708"/>
              <a:gd name="connsiteY141" fmla="*/ 4411710 h 6858000"/>
              <a:gd name="connsiteX142" fmla="*/ 4480616 w 5552708"/>
              <a:gd name="connsiteY142" fmla="*/ 4425622 h 6858000"/>
              <a:gd name="connsiteX143" fmla="*/ 4487688 w 5552708"/>
              <a:gd name="connsiteY143" fmla="*/ 4438292 h 6858000"/>
              <a:gd name="connsiteX144" fmla="*/ 4454727 w 5552708"/>
              <a:gd name="connsiteY144" fmla="*/ 4569970 h 6858000"/>
              <a:gd name="connsiteX145" fmla="*/ 4469804 w 5552708"/>
              <a:gd name="connsiteY145" fmla="*/ 4692415 h 6858000"/>
              <a:gd name="connsiteX146" fmla="*/ 4450795 w 5552708"/>
              <a:gd name="connsiteY146" fmla="*/ 4763659 h 6858000"/>
              <a:gd name="connsiteX147" fmla="*/ 4422945 w 5552708"/>
              <a:gd name="connsiteY147" fmla="*/ 4783049 h 6858000"/>
              <a:gd name="connsiteX148" fmla="*/ 4397314 w 5552708"/>
              <a:gd name="connsiteY148" fmla="*/ 4964397 h 6858000"/>
              <a:gd name="connsiteX149" fmla="*/ 4380606 w 5552708"/>
              <a:gd name="connsiteY149" fmla="*/ 5008665 h 6858000"/>
              <a:gd name="connsiteX150" fmla="*/ 4386649 w 5552708"/>
              <a:gd name="connsiteY150" fmla="*/ 5051823 h 6858000"/>
              <a:gd name="connsiteX151" fmla="*/ 4375733 w 5552708"/>
              <a:gd name="connsiteY151" fmla="*/ 5067011 h 6858000"/>
              <a:gd name="connsiteX152" fmla="*/ 4373624 w 5552708"/>
              <a:gd name="connsiteY152" fmla="*/ 5069584 h 6858000"/>
              <a:gd name="connsiteX153" fmla="*/ 4370134 w 5552708"/>
              <a:gd name="connsiteY153" fmla="*/ 5080883 h 6858000"/>
              <a:gd name="connsiteX154" fmla="*/ 4362957 w 5552708"/>
              <a:gd name="connsiteY154" fmla="*/ 5082819 h 6858000"/>
              <a:gd name="connsiteX155" fmla="*/ 4333195 w 5552708"/>
              <a:gd name="connsiteY155" fmla="*/ 5221840 h 6858000"/>
              <a:gd name="connsiteX156" fmla="*/ 4320037 w 5552708"/>
              <a:gd name="connsiteY156" fmla="*/ 5281999 h 6858000"/>
              <a:gd name="connsiteX157" fmla="*/ 4308816 w 5552708"/>
              <a:gd name="connsiteY157" fmla="*/ 5303704 h 6858000"/>
              <a:gd name="connsiteX158" fmla="*/ 4272244 w 5552708"/>
              <a:gd name="connsiteY158" fmla="*/ 5388756 h 6858000"/>
              <a:gd name="connsiteX159" fmla="*/ 4246915 w 5552708"/>
              <a:gd name="connsiteY159" fmla="*/ 5462809 h 6858000"/>
              <a:gd name="connsiteX160" fmla="*/ 4255030 w 5552708"/>
              <a:gd name="connsiteY160" fmla="*/ 5521632 h 6858000"/>
              <a:gd name="connsiteX161" fmla="*/ 4249277 w 5552708"/>
              <a:gd name="connsiteY161" fmla="*/ 5525636 h 6858000"/>
              <a:gd name="connsiteX162" fmla="*/ 4241924 w 5552708"/>
              <a:gd name="connsiteY162" fmla="*/ 5563850 h 6858000"/>
              <a:gd name="connsiteX163" fmla="*/ 4248240 w 5552708"/>
              <a:gd name="connsiteY163" fmla="*/ 5703386 h 6858000"/>
              <a:gd name="connsiteX164" fmla="*/ 4232982 w 5552708"/>
              <a:gd name="connsiteY164" fmla="*/ 5777907 h 6858000"/>
              <a:gd name="connsiteX165" fmla="*/ 4222394 w 5552708"/>
              <a:gd name="connsiteY165" fmla="*/ 5803443 h 6858000"/>
              <a:gd name="connsiteX166" fmla="*/ 4204974 w 5552708"/>
              <a:gd name="connsiteY166" fmla="*/ 5846279 h 6858000"/>
              <a:gd name="connsiteX167" fmla="*/ 4179217 w 5552708"/>
              <a:gd name="connsiteY167" fmla="*/ 5876046 h 6858000"/>
              <a:gd name="connsiteX168" fmla="*/ 4169698 w 5552708"/>
              <a:gd name="connsiteY168" fmla="*/ 5912761 h 6858000"/>
              <a:gd name="connsiteX169" fmla="*/ 4183963 w 5552708"/>
              <a:gd name="connsiteY169" fmla="*/ 5924201 h 6858000"/>
              <a:gd name="connsiteX170" fmla="*/ 4143073 w 5552708"/>
              <a:gd name="connsiteY170" fmla="*/ 6020347 h 6858000"/>
              <a:gd name="connsiteX171" fmla="*/ 4132699 w 5552708"/>
              <a:gd name="connsiteY171" fmla="*/ 6054447 h 6858000"/>
              <a:gd name="connsiteX172" fmla="*/ 4099744 w 5552708"/>
              <a:gd name="connsiteY172" fmla="*/ 6146773 h 6858000"/>
              <a:gd name="connsiteX173" fmla="*/ 4063216 w 5552708"/>
              <a:gd name="connsiteY173" fmla="*/ 6238624 h 6858000"/>
              <a:gd name="connsiteX174" fmla="*/ 4021696 w 5552708"/>
              <a:gd name="connsiteY174" fmla="*/ 6289517 h 6858000"/>
              <a:gd name="connsiteX175" fmla="*/ 3993817 w 5552708"/>
              <a:gd name="connsiteY175" fmla="*/ 6365399 h 6858000"/>
              <a:gd name="connsiteX176" fmla="*/ 3986236 w 5552708"/>
              <a:gd name="connsiteY176" fmla="*/ 6377584 h 6858000"/>
              <a:gd name="connsiteX177" fmla="*/ 3911599 w 5552708"/>
              <a:gd name="connsiteY177" fmla="*/ 6509659 h 6858000"/>
              <a:gd name="connsiteX178" fmla="*/ 3858869 w 5552708"/>
              <a:gd name="connsiteY178" fmla="*/ 6582751 h 6858000"/>
              <a:gd name="connsiteX179" fmla="*/ 3770950 w 5552708"/>
              <a:gd name="connsiteY179" fmla="*/ 6757987 h 6858000"/>
              <a:gd name="connsiteX180" fmla="*/ 3749766 w 5552708"/>
              <a:gd name="connsiteY180" fmla="*/ 6858000 h 6858000"/>
              <a:gd name="connsiteX181" fmla="*/ 12348 w 5552708"/>
              <a:gd name="connsiteY181" fmla="*/ 6858000 h 6858000"/>
              <a:gd name="connsiteX182" fmla="*/ 0 w 5552708"/>
              <a:gd name="connsiteY182" fmla="*/ 67256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5552708" h="6858000">
                <a:moveTo>
                  <a:pt x="0" y="0"/>
                </a:moveTo>
                <a:lnTo>
                  <a:pt x="5443651" y="0"/>
                </a:lnTo>
                <a:lnTo>
                  <a:pt x="5443781" y="512"/>
                </a:lnTo>
                <a:cubicBezTo>
                  <a:pt x="5446206" y="7309"/>
                  <a:pt x="5449083" y="15278"/>
                  <a:pt x="5444033" y="20501"/>
                </a:cubicBezTo>
                <a:cubicBezTo>
                  <a:pt x="5435420" y="27795"/>
                  <a:pt x="5439966" y="35996"/>
                  <a:pt x="5439390" y="44768"/>
                </a:cubicBezTo>
                <a:cubicBezTo>
                  <a:pt x="5431962" y="55410"/>
                  <a:pt x="5437588" y="94208"/>
                  <a:pt x="5443913" y="104988"/>
                </a:cubicBezTo>
                <a:cubicBezTo>
                  <a:pt x="5467308" y="131885"/>
                  <a:pt x="5440518" y="182050"/>
                  <a:pt x="5458241" y="204162"/>
                </a:cubicBezTo>
                <a:cubicBezTo>
                  <a:pt x="5460281" y="211583"/>
                  <a:pt x="5460566" y="218611"/>
                  <a:pt x="5459763" y="225360"/>
                </a:cubicBezTo>
                <a:lnTo>
                  <a:pt x="5454996" y="243902"/>
                </a:lnTo>
                <a:lnTo>
                  <a:pt x="5448597" y="248483"/>
                </a:lnTo>
                <a:lnTo>
                  <a:pt x="5448458" y="260196"/>
                </a:lnTo>
                <a:lnTo>
                  <a:pt x="5447150" y="263377"/>
                </a:lnTo>
                <a:cubicBezTo>
                  <a:pt x="5448938" y="273127"/>
                  <a:pt x="5457762" y="301628"/>
                  <a:pt x="5459187" y="318691"/>
                </a:cubicBezTo>
                <a:cubicBezTo>
                  <a:pt x="5456617" y="351374"/>
                  <a:pt x="5481393" y="329570"/>
                  <a:pt x="5455708" y="365759"/>
                </a:cubicBezTo>
                <a:cubicBezTo>
                  <a:pt x="5472236" y="419311"/>
                  <a:pt x="5443611" y="447897"/>
                  <a:pt x="5473651" y="492182"/>
                </a:cubicBezTo>
                <a:cubicBezTo>
                  <a:pt x="5483259" y="556102"/>
                  <a:pt x="5473858" y="624576"/>
                  <a:pt x="5481453" y="689666"/>
                </a:cubicBezTo>
                <a:cubicBezTo>
                  <a:pt x="5481825" y="737836"/>
                  <a:pt x="5505966" y="768312"/>
                  <a:pt x="5488233" y="816332"/>
                </a:cubicBezTo>
                <a:cubicBezTo>
                  <a:pt x="5492515" y="818482"/>
                  <a:pt x="5526923" y="887911"/>
                  <a:pt x="5529718" y="891550"/>
                </a:cubicBezTo>
                <a:lnTo>
                  <a:pt x="5536104" y="903318"/>
                </a:lnTo>
                <a:lnTo>
                  <a:pt x="5535257" y="905308"/>
                </a:lnTo>
                <a:cubicBezTo>
                  <a:pt x="5534066" y="913418"/>
                  <a:pt x="5535399" y="917837"/>
                  <a:pt x="5537840" y="920621"/>
                </a:cubicBezTo>
                <a:lnTo>
                  <a:pt x="5541663" y="922876"/>
                </a:lnTo>
                <a:lnTo>
                  <a:pt x="5544456" y="933037"/>
                </a:lnTo>
                <a:lnTo>
                  <a:pt x="5552708" y="952132"/>
                </a:lnTo>
                <a:lnTo>
                  <a:pt x="5551675" y="956570"/>
                </a:lnTo>
                <a:lnTo>
                  <a:pt x="5531341" y="1064863"/>
                </a:lnTo>
                <a:cubicBezTo>
                  <a:pt x="5534620" y="1074818"/>
                  <a:pt x="5537566" y="1085372"/>
                  <a:pt x="5539998" y="1096340"/>
                </a:cubicBezTo>
                <a:lnTo>
                  <a:pt x="5541075" y="1102915"/>
                </a:lnTo>
                <a:lnTo>
                  <a:pt x="5540822" y="1103143"/>
                </a:lnTo>
                <a:cubicBezTo>
                  <a:pt x="5540471" y="1104784"/>
                  <a:pt x="5540605" y="1107024"/>
                  <a:pt x="5541413" y="1110274"/>
                </a:cubicBezTo>
                <a:lnTo>
                  <a:pt x="5543038" y="1114901"/>
                </a:lnTo>
                <a:cubicBezTo>
                  <a:pt x="5543735" y="1119151"/>
                  <a:pt x="5544432" y="1123402"/>
                  <a:pt x="5545128" y="1127652"/>
                </a:cubicBezTo>
                <a:lnTo>
                  <a:pt x="5544028" y="1132698"/>
                </a:lnTo>
                <a:cubicBezTo>
                  <a:pt x="5534609" y="1151029"/>
                  <a:pt x="5496304" y="1149042"/>
                  <a:pt x="5514811" y="1177140"/>
                </a:cubicBezTo>
                <a:cubicBezTo>
                  <a:pt x="5509719" y="1211798"/>
                  <a:pt x="5486957" y="1231445"/>
                  <a:pt x="5496402" y="1265293"/>
                </a:cubicBezTo>
                <a:cubicBezTo>
                  <a:pt x="5491550" y="1297727"/>
                  <a:pt x="5479431" y="1324727"/>
                  <a:pt x="5481620" y="1353039"/>
                </a:cubicBezTo>
                <a:cubicBezTo>
                  <a:pt x="5473631" y="1363324"/>
                  <a:pt x="5469597" y="1373497"/>
                  <a:pt x="5477938" y="1385038"/>
                </a:cubicBezTo>
                <a:cubicBezTo>
                  <a:pt x="5470625" y="1414924"/>
                  <a:pt x="5455771" y="1420367"/>
                  <a:pt x="5464009" y="1441067"/>
                </a:cubicBezTo>
                <a:cubicBezTo>
                  <a:pt x="5439287" y="1455035"/>
                  <a:pt x="5447714" y="1457216"/>
                  <a:pt x="5453063" y="1466104"/>
                </a:cubicBezTo>
                <a:cubicBezTo>
                  <a:pt x="5453164" y="1466506"/>
                  <a:pt x="5453267" y="1466908"/>
                  <a:pt x="5453368" y="1467310"/>
                </a:cubicBezTo>
                <a:lnTo>
                  <a:pt x="5449849" y="1469198"/>
                </a:lnTo>
                <a:lnTo>
                  <a:pt x="5447717" y="1473816"/>
                </a:lnTo>
                <a:lnTo>
                  <a:pt x="5446906" y="1487106"/>
                </a:lnTo>
                <a:cubicBezTo>
                  <a:pt x="5447081" y="1488810"/>
                  <a:pt x="5447254" y="1490514"/>
                  <a:pt x="5447429" y="1492218"/>
                </a:cubicBezTo>
                <a:cubicBezTo>
                  <a:pt x="5447480" y="1495695"/>
                  <a:pt x="5447119" y="1497953"/>
                  <a:pt x="5446434" y="1499455"/>
                </a:cubicBezTo>
                <a:lnTo>
                  <a:pt x="5446146" y="1499600"/>
                </a:lnTo>
                <a:lnTo>
                  <a:pt x="5445728" y="1506449"/>
                </a:lnTo>
                <a:cubicBezTo>
                  <a:pt x="5445627" y="1518090"/>
                  <a:pt x="5446096" y="1529498"/>
                  <a:pt x="5447013" y="1540420"/>
                </a:cubicBezTo>
                <a:cubicBezTo>
                  <a:pt x="5431084" y="1547368"/>
                  <a:pt x="5443219" y="1588924"/>
                  <a:pt x="5416036" y="1580834"/>
                </a:cubicBezTo>
                <a:cubicBezTo>
                  <a:pt x="5416447" y="1595454"/>
                  <a:pt x="5426812" y="1605684"/>
                  <a:pt x="5409252" y="1598373"/>
                </a:cubicBezTo>
                <a:cubicBezTo>
                  <a:pt x="5408864" y="1603115"/>
                  <a:pt x="5406927" y="1605804"/>
                  <a:pt x="5404223" y="1607549"/>
                </a:cubicBezTo>
                <a:lnTo>
                  <a:pt x="5403003" y="1607994"/>
                </a:lnTo>
                <a:lnTo>
                  <a:pt x="5404366" y="1640580"/>
                </a:lnTo>
                <a:lnTo>
                  <a:pt x="5402429" y="1644617"/>
                </a:lnTo>
                <a:cubicBezTo>
                  <a:pt x="5403628" y="1651821"/>
                  <a:pt x="5404828" y="1659024"/>
                  <a:pt x="5406027" y="1666228"/>
                </a:cubicBezTo>
                <a:lnTo>
                  <a:pt x="5409538" y="1680703"/>
                </a:lnTo>
                <a:lnTo>
                  <a:pt x="5405582" y="1870222"/>
                </a:lnTo>
                <a:cubicBezTo>
                  <a:pt x="5407505" y="1917082"/>
                  <a:pt x="5419912" y="1922890"/>
                  <a:pt x="5418948" y="1979530"/>
                </a:cubicBezTo>
                <a:cubicBezTo>
                  <a:pt x="5381653" y="1974789"/>
                  <a:pt x="5447295" y="2092994"/>
                  <a:pt x="5405060" y="2051964"/>
                </a:cubicBezTo>
                <a:cubicBezTo>
                  <a:pt x="5406099" y="2068965"/>
                  <a:pt x="5389286" y="2084064"/>
                  <a:pt x="5378701" y="2073120"/>
                </a:cubicBezTo>
                <a:cubicBezTo>
                  <a:pt x="5397285" y="2126878"/>
                  <a:pt x="5362129" y="2197651"/>
                  <a:pt x="5366006" y="2256053"/>
                </a:cubicBezTo>
                <a:cubicBezTo>
                  <a:pt x="5334011" y="2283221"/>
                  <a:pt x="5362023" y="2269954"/>
                  <a:pt x="5352501" y="2301374"/>
                </a:cubicBezTo>
                <a:cubicBezTo>
                  <a:pt x="5379308" y="2296096"/>
                  <a:pt x="5332887" y="2338416"/>
                  <a:pt x="5361572" y="2344135"/>
                </a:cubicBezTo>
                <a:cubicBezTo>
                  <a:pt x="5358931" y="2349671"/>
                  <a:pt x="5355467" y="2354856"/>
                  <a:pt x="5351776" y="2360013"/>
                </a:cubicBezTo>
                <a:lnTo>
                  <a:pt x="5349856" y="2362723"/>
                </a:lnTo>
                <a:lnTo>
                  <a:pt x="5347182" y="2374239"/>
                </a:lnTo>
                <a:lnTo>
                  <a:pt x="5340172" y="2376629"/>
                </a:lnTo>
                <a:lnTo>
                  <a:pt x="5331662" y="2393351"/>
                </a:lnTo>
                <a:cubicBezTo>
                  <a:pt x="5329441" y="2399746"/>
                  <a:pt x="5328181" y="2406782"/>
                  <a:pt x="5328482" y="2414790"/>
                </a:cubicBezTo>
                <a:cubicBezTo>
                  <a:pt x="5337359" y="2435605"/>
                  <a:pt x="5319289" y="2463646"/>
                  <a:pt x="5316501" y="2490864"/>
                </a:cubicBezTo>
                <a:cubicBezTo>
                  <a:pt x="5317127" y="2495175"/>
                  <a:pt x="5317754" y="2499486"/>
                  <a:pt x="5318378" y="2503797"/>
                </a:cubicBezTo>
                <a:lnTo>
                  <a:pt x="5307008" y="2543608"/>
                </a:lnTo>
                <a:cubicBezTo>
                  <a:pt x="5304307" y="2555015"/>
                  <a:pt x="5302094" y="2566933"/>
                  <a:pt x="5300817" y="2579627"/>
                </a:cubicBezTo>
                <a:lnTo>
                  <a:pt x="5300491" y="2603469"/>
                </a:lnTo>
                <a:lnTo>
                  <a:pt x="5297327" y="2609298"/>
                </a:lnTo>
                <a:cubicBezTo>
                  <a:pt x="5296149" y="2620041"/>
                  <a:pt x="5302481" y="2635343"/>
                  <a:pt x="5292648" y="2632709"/>
                </a:cubicBezTo>
                <a:lnTo>
                  <a:pt x="5294499" y="2645215"/>
                </a:lnTo>
                <a:lnTo>
                  <a:pt x="5284921" y="2655995"/>
                </a:lnTo>
                <a:cubicBezTo>
                  <a:pt x="5282893" y="2657043"/>
                  <a:pt x="5280790" y="2657749"/>
                  <a:pt x="5278681" y="2658097"/>
                </a:cubicBezTo>
                <a:lnTo>
                  <a:pt x="5279052" y="2675265"/>
                </a:lnTo>
                <a:lnTo>
                  <a:pt x="5271485" y="2688260"/>
                </a:lnTo>
                <a:cubicBezTo>
                  <a:pt x="5272192" y="2692435"/>
                  <a:pt x="5272901" y="2696610"/>
                  <a:pt x="5273609" y="2700785"/>
                </a:cubicBezTo>
                <a:lnTo>
                  <a:pt x="5272098" y="2705655"/>
                </a:lnTo>
                <a:lnTo>
                  <a:pt x="5267605" y="2717660"/>
                </a:lnTo>
                <a:cubicBezTo>
                  <a:pt x="5264770" y="2723740"/>
                  <a:pt x="5261426" y="2730522"/>
                  <a:pt x="5258449" y="2738177"/>
                </a:cubicBezTo>
                <a:lnTo>
                  <a:pt x="5256679" y="2744727"/>
                </a:lnTo>
                <a:lnTo>
                  <a:pt x="5245116" y="2757932"/>
                </a:lnTo>
                <a:cubicBezTo>
                  <a:pt x="5236430" y="2767502"/>
                  <a:pt x="5230416" y="2775146"/>
                  <a:pt x="5233122" y="2784915"/>
                </a:cubicBezTo>
                <a:cubicBezTo>
                  <a:pt x="5221620" y="2799359"/>
                  <a:pt x="5193828" y="2806744"/>
                  <a:pt x="5197792" y="2830475"/>
                </a:cubicBezTo>
                <a:cubicBezTo>
                  <a:pt x="5186798" y="2821932"/>
                  <a:pt x="5192955" y="2855565"/>
                  <a:pt x="5180199" y="2857691"/>
                </a:cubicBezTo>
                <a:cubicBezTo>
                  <a:pt x="5170100" y="2858096"/>
                  <a:pt x="5169614" y="2868393"/>
                  <a:pt x="5164940" y="2875644"/>
                </a:cubicBezTo>
                <a:cubicBezTo>
                  <a:pt x="5154127" y="2879787"/>
                  <a:pt x="5139696" y="2917521"/>
                  <a:pt x="5139323" y="2931296"/>
                </a:cubicBezTo>
                <a:cubicBezTo>
                  <a:pt x="5144210" y="2970932"/>
                  <a:pt x="5099528" y="2996158"/>
                  <a:pt x="5102390" y="3027705"/>
                </a:cubicBezTo>
                <a:cubicBezTo>
                  <a:pt x="5100365" y="3035586"/>
                  <a:pt x="5097192" y="3041915"/>
                  <a:pt x="5093321" y="3047244"/>
                </a:cubicBezTo>
                <a:lnTo>
                  <a:pt x="5080729" y="3060118"/>
                </a:lnTo>
                <a:lnTo>
                  <a:pt x="5073626" y="3059690"/>
                </a:lnTo>
                <a:lnTo>
                  <a:pt x="5067867" y="3069806"/>
                </a:lnTo>
                <a:lnTo>
                  <a:pt x="5065335" y="3071678"/>
                </a:lnTo>
                <a:cubicBezTo>
                  <a:pt x="5060475" y="3075234"/>
                  <a:pt x="5055815" y="3078901"/>
                  <a:pt x="5051806" y="3083233"/>
                </a:cubicBezTo>
                <a:cubicBezTo>
                  <a:pt x="5076417" y="3100024"/>
                  <a:pt x="5021773" y="3122856"/>
                  <a:pt x="5047824" y="3128247"/>
                </a:cubicBezTo>
                <a:cubicBezTo>
                  <a:pt x="5030083" y="3154978"/>
                  <a:pt x="5059535" y="3153095"/>
                  <a:pt x="5022444" y="3166893"/>
                </a:cubicBezTo>
                <a:cubicBezTo>
                  <a:pt x="5009215" y="3225035"/>
                  <a:pt x="4960350" y="3252747"/>
                  <a:pt x="4961916" y="3312149"/>
                </a:cubicBezTo>
                <a:cubicBezTo>
                  <a:pt x="4955371" y="3297387"/>
                  <a:pt x="4932004" y="3332561"/>
                  <a:pt x="4928070" y="3349450"/>
                </a:cubicBezTo>
                <a:cubicBezTo>
                  <a:pt x="4901199" y="3293116"/>
                  <a:pt x="4891428" y="3463059"/>
                  <a:pt x="4858652" y="3443841"/>
                </a:cubicBezTo>
                <a:cubicBezTo>
                  <a:pt x="4840872" y="3495884"/>
                  <a:pt x="4832958" y="3617975"/>
                  <a:pt x="4821392" y="3661714"/>
                </a:cubicBezTo>
                <a:cubicBezTo>
                  <a:pt x="4823621" y="3666551"/>
                  <a:pt x="4824768" y="3671561"/>
                  <a:pt x="4825147" y="3676668"/>
                </a:cubicBezTo>
                <a:lnTo>
                  <a:pt x="4824341" y="3691352"/>
                </a:lnTo>
                <a:lnTo>
                  <a:pt x="4822735" y="3692500"/>
                </a:lnTo>
                <a:cubicBezTo>
                  <a:pt x="4817912" y="3698748"/>
                  <a:pt x="4816795" y="3703524"/>
                  <a:pt x="4817318" y="3707640"/>
                </a:cubicBezTo>
                <a:lnTo>
                  <a:pt x="4819146" y="3712253"/>
                </a:lnTo>
                <a:lnTo>
                  <a:pt x="4816373" y="3723048"/>
                </a:lnTo>
                <a:lnTo>
                  <a:pt x="4813460" y="3745409"/>
                </a:lnTo>
                <a:lnTo>
                  <a:pt x="4810527" y="3748566"/>
                </a:lnTo>
                <a:cubicBezTo>
                  <a:pt x="4798737" y="3762490"/>
                  <a:pt x="4755451" y="3809983"/>
                  <a:pt x="4742720" y="3828954"/>
                </a:cubicBezTo>
                <a:lnTo>
                  <a:pt x="4731784" y="3868871"/>
                </a:lnTo>
                <a:lnTo>
                  <a:pt x="4731481" y="3868898"/>
                </a:lnTo>
                <a:cubicBezTo>
                  <a:pt x="4730422" y="3870084"/>
                  <a:pt x="4729442" y="3872132"/>
                  <a:pt x="4728490" y="3875525"/>
                </a:cubicBezTo>
                <a:lnTo>
                  <a:pt x="4727500" y="3880683"/>
                </a:lnTo>
                <a:lnTo>
                  <a:pt x="4719663" y="3896892"/>
                </a:lnTo>
                <a:lnTo>
                  <a:pt x="4715899" y="3897345"/>
                </a:lnTo>
                <a:cubicBezTo>
                  <a:pt x="4715876" y="3897775"/>
                  <a:pt x="4715854" y="3898203"/>
                  <a:pt x="4715832" y="3898632"/>
                </a:cubicBezTo>
                <a:lnTo>
                  <a:pt x="4618476" y="4076334"/>
                </a:lnTo>
                <a:cubicBezTo>
                  <a:pt x="4617399" y="4112851"/>
                  <a:pt x="4590920" y="4122978"/>
                  <a:pt x="4576303" y="4154580"/>
                </a:cubicBezTo>
                <a:cubicBezTo>
                  <a:pt x="4585172" y="4189077"/>
                  <a:pt x="4550681" y="4172136"/>
                  <a:pt x="4536795" y="4186216"/>
                </a:cubicBezTo>
                <a:lnTo>
                  <a:pt x="4534335" y="4190678"/>
                </a:lnTo>
                <a:lnTo>
                  <a:pt x="4532585" y="4203860"/>
                </a:lnTo>
                <a:cubicBezTo>
                  <a:pt x="4532638" y="4205567"/>
                  <a:pt x="4532692" y="4207276"/>
                  <a:pt x="4532745" y="4208983"/>
                </a:cubicBezTo>
                <a:cubicBezTo>
                  <a:pt x="4532551" y="4212450"/>
                  <a:pt x="4532031" y="4214675"/>
                  <a:pt x="4531239" y="4216126"/>
                </a:cubicBezTo>
                <a:lnTo>
                  <a:pt x="4530941" y="4216251"/>
                </a:lnTo>
                <a:lnTo>
                  <a:pt x="4530039" y="4223045"/>
                </a:lnTo>
                <a:cubicBezTo>
                  <a:pt x="4529114" y="4234633"/>
                  <a:pt x="4528779" y="4246020"/>
                  <a:pt x="4528920" y="4256957"/>
                </a:cubicBezTo>
                <a:cubicBezTo>
                  <a:pt x="4512505" y="4262858"/>
                  <a:pt x="4521695" y="4305010"/>
                  <a:pt x="4495092" y="4295227"/>
                </a:cubicBezTo>
                <a:cubicBezTo>
                  <a:pt x="4494469" y="4309813"/>
                  <a:pt x="4504108" y="4320656"/>
                  <a:pt x="4487069" y="4312260"/>
                </a:cubicBezTo>
                <a:cubicBezTo>
                  <a:pt x="4486347" y="4316957"/>
                  <a:pt x="4484219" y="4319510"/>
                  <a:pt x="4481391" y="4321074"/>
                </a:cubicBezTo>
                <a:lnTo>
                  <a:pt x="4480140" y="4321443"/>
                </a:lnTo>
                <a:lnTo>
                  <a:pt x="4479199" y="4353976"/>
                </a:lnTo>
                <a:lnTo>
                  <a:pt x="4476976" y="4357874"/>
                </a:lnTo>
                <a:cubicBezTo>
                  <a:pt x="4477666" y="4365122"/>
                  <a:pt x="4478355" y="4372372"/>
                  <a:pt x="4479044" y="4379621"/>
                </a:cubicBezTo>
                <a:lnTo>
                  <a:pt x="4478683" y="4390568"/>
                </a:lnTo>
                <a:lnTo>
                  <a:pt x="4481532" y="4394254"/>
                </a:lnTo>
                <a:cubicBezTo>
                  <a:pt x="4482969" y="4397909"/>
                  <a:pt x="4482918" y="4402720"/>
                  <a:pt x="4479499" y="4410114"/>
                </a:cubicBezTo>
                <a:lnTo>
                  <a:pt x="4478153" y="4411710"/>
                </a:lnTo>
                <a:lnTo>
                  <a:pt x="4480616" y="4425622"/>
                </a:lnTo>
                <a:cubicBezTo>
                  <a:pt x="4482131" y="4430247"/>
                  <a:pt x="4484387" y="4434528"/>
                  <a:pt x="4487688" y="4438292"/>
                </a:cubicBezTo>
                <a:cubicBezTo>
                  <a:pt x="4457664" y="4477897"/>
                  <a:pt x="4468221" y="4523123"/>
                  <a:pt x="4454727" y="4569970"/>
                </a:cubicBezTo>
                <a:cubicBezTo>
                  <a:pt x="4417898" y="4583966"/>
                  <a:pt x="4440689" y="4674230"/>
                  <a:pt x="4469804" y="4692415"/>
                </a:cubicBezTo>
                <a:cubicBezTo>
                  <a:pt x="4432851" y="4685322"/>
                  <a:pt x="4490117" y="4807198"/>
                  <a:pt x="4450795" y="4763659"/>
                </a:cubicBezTo>
                <a:cubicBezTo>
                  <a:pt x="4450628" y="4780652"/>
                  <a:pt x="4432755" y="4794620"/>
                  <a:pt x="4422945" y="4783049"/>
                </a:cubicBezTo>
                <a:cubicBezTo>
                  <a:pt x="4437721" y="4837759"/>
                  <a:pt x="4397569" y="4905997"/>
                  <a:pt x="4397314" y="4964397"/>
                </a:cubicBezTo>
                <a:cubicBezTo>
                  <a:pt x="4363407" y="4989414"/>
                  <a:pt x="4392349" y="4977986"/>
                  <a:pt x="4380606" y="5008665"/>
                </a:cubicBezTo>
                <a:cubicBezTo>
                  <a:pt x="4407778" y="5005114"/>
                  <a:pt x="4358378" y="5044304"/>
                  <a:pt x="4386649" y="5051823"/>
                </a:cubicBezTo>
                <a:cubicBezTo>
                  <a:pt x="4383620" y="5057169"/>
                  <a:pt x="4379789" y="5062109"/>
                  <a:pt x="4375733" y="5067011"/>
                </a:cubicBezTo>
                <a:lnTo>
                  <a:pt x="4373624" y="5069584"/>
                </a:lnTo>
                <a:lnTo>
                  <a:pt x="4370134" y="5080883"/>
                </a:lnTo>
                <a:lnTo>
                  <a:pt x="4362957" y="5082819"/>
                </a:lnTo>
                <a:lnTo>
                  <a:pt x="4333195" y="5221840"/>
                </a:lnTo>
                <a:cubicBezTo>
                  <a:pt x="4335888" y="5234770"/>
                  <a:pt x="4329894" y="5274591"/>
                  <a:pt x="4320037" y="5281999"/>
                </a:cubicBezTo>
                <a:cubicBezTo>
                  <a:pt x="4316990" y="5290274"/>
                  <a:pt x="4318795" y="5300010"/>
                  <a:pt x="4308816" y="5303704"/>
                </a:cubicBezTo>
                <a:cubicBezTo>
                  <a:pt x="4300851" y="5321498"/>
                  <a:pt x="4282560" y="5362240"/>
                  <a:pt x="4272244" y="5388756"/>
                </a:cubicBezTo>
                <a:cubicBezTo>
                  <a:pt x="4281980" y="5405143"/>
                  <a:pt x="4255067" y="5425092"/>
                  <a:pt x="4246915" y="5462809"/>
                </a:cubicBezTo>
                <a:cubicBezTo>
                  <a:pt x="4258299" y="5480842"/>
                  <a:pt x="4241233" y="5488203"/>
                  <a:pt x="4255030" y="5521632"/>
                </a:cubicBezTo>
                <a:cubicBezTo>
                  <a:pt x="4253005" y="5522647"/>
                  <a:pt x="4251068" y="5523996"/>
                  <a:pt x="4249277" y="5525636"/>
                </a:cubicBezTo>
                <a:cubicBezTo>
                  <a:pt x="4238872" y="5535166"/>
                  <a:pt x="4235581" y="5552275"/>
                  <a:pt x="4241924" y="5563850"/>
                </a:cubicBezTo>
                <a:cubicBezTo>
                  <a:pt x="4259047" y="5616453"/>
                  <a:pt x="4250256" y="5660812"/>
                  <a:pt x="4248240" y="5703386"/>
                </a:cubicBezTo>
                <a:cubicBezTo>
                  <a:pt x="4243085" y="5751111"/>
                  <a:pt x="4218929" y="5715189"/>
                  <a:pt x="4232982" y="5777907"/>
                </a:cubicBezTo>
                <a:cubicBezTo>
                  <a:pt x="4221558" y="5782651"/>
                  <a:pt x="4219728" y="5790057"/>
                  <a:pt x="4222394" y="5803443"/>
                </a:cubicBezTo>
                <a:cubicBezTo>
                  <a:pt x="4219121" y="5826511"/>
                  <a:pt x="4193576" y="5820653"/>
                  <a:pt x="4204974" y="5846279"/>
                </a:cubicBezTo>
                <a:cubicBezTo>
                  <a:pt x="4191825" y="5839931"/>
                  <a:pt x="4191753" y="5888934"/>
                  <a:pt x="4179217" y="5876046"/>
                </a:cubicBezTo>
                <a:cubicBezTo>
                  <a:pt x="4163863" y="5888983"/>
                  <a:pt x="4183376" y="5899672"/>
                  <a:pt x="4169698" y="5912761"/>
                </a:cubicBezTo>
                <a:cubicBezTo>
                  <a:pt x="4164113" y="5929085"/>
                  <a:pt x="4186281" y="5905514"/>
                  <a:pt x="4183963" y="5924201"/>
                </a:cubicBezTo>
                <a:lnTo>
                  <a:pt x="4143073" y="6020347"/>
                </a:lnTo>
                <a:cubicBezTo>
                  <a:pt x="4148635" y="6035084"/>
                  <a:pt x="4142583" y="6045204"/>
                  <a:pt x="4132699" y="6054447"/>
                </a:cubicBezTo>
                <a:cubicBezTo>
                  <a:pt x="4128762" y="6085993"/>
                  <a:pt x="4111337" y="6112491"/>
                  <a:pt x="4099744" y="6146773"/>
                </a:cubicBezTo>
                <a:cubicBezTo>
                  <a:pt x="4101611" y="6186210"/>
                  <a:pt x="4075513" y="6201974"/>
                  <a:pt x="4063216" y="6238624"/>
                </a:cubicBezTo>
                <a:cubicBezTo>
                  <a:pt x="4076714" y="6279119"/>
                  <a:pt x="4027194" y="6257865"/>
                  <a:pt x="4021696" y="6289517"/>
                </a:cubicBezTo>
                <a:cubicBezTo>
                  <a:pt x="4030060" y="6343907"/>
                  <a:pt x="4004638" y="6285373"/>
                  <a:pt x="3993817" y="6365399"/>
                </a:cubicBezTo>
                <a:cubicBezTo>
                  <a:pt x="3996125" y="6370415"/>
                  <a:pt x="3990553" y="6379380"/>
                  <a:pt x="3986236" y="6377584"/>
                </a:cubicBezTo>
                <a:cubicBezTo>
                  <a:pt x="3984044" y="6395147"/>
                  <a:pt x="3911719" y="6484083"/>
                  <a:pt x="3911599" y="6509659"/>
                </a:cubicBezTo>
                <a:cubicBezTo>
                  <a:pt x="3888028" y="6555694"/>
                  <a:pt x="3870378" y="6548451"/>
                  <a:pt x="3858869" y="6582751"/>
                </a:cubicBezTo>
                <a:cubicBezTo>
                  <a:pt x="3834576" y="6620569"/>
                  <a:pt x="3820634" y="6692927"/>
                  <a:pt x="3770950" y="6757987"/>
                </a:cubicBezTo>
                <a:lnTo>
                  <a:pt x="3749766" y="6858000"/>
                </a:lnTo>
                <a:lnTo>
                  <a:pt x="12348" y="6858000"/>
                </a:lnTo>
                <a:lnTo>
                  <a:pt x="0" y="67256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7C9CEAB7-A0AC-85BF-8721-D85DA645DA41}"/>
              </a:ext>
            </a:extLst>
          </p:cNvPr>
          <p:cNvSpPr>
            <a:spLocks noGrp="1"/>
          </p:cNvSpPr>
          <p:nvPr>
            <p:ph type="title"/>
          </p:nvPr>
        </p:nvSpPr>
        <p:spPr>
          <a:xfrm>
            <a:off x="581025" y="896469"/>
            <a:ext cx="4376643" cy="3005643"/>
          </a:xfrm>
        </p:spPr>
        <p:txBody>
          <a:bodyPr vert="horz" lIns="91440" tIns="45720" rIns="91440" bIns="45720" rtlCol="0" anchor="t">
            <a:normAutofit/>
          </a:bodyPr>
          <a:lstStyle/>
          <a:p>
            <a:r>
              <a:rPr lang="en-US" b="1" kern="1200" dirty="0">
                <a:solidFill>
                  <a:srgbClr val="002060"/>
                </a:solidFill>
                <a:latin typeface="Verdana" panose="020B0604030504040204" pitchFamily="34" charset="0"/>
                <a:ea typeface="Verdana" panose="020B0604030504040204" pitchFamily="34" charset="0"/>
              </a:rPr>
              <a:t>PROJECTED OPERATING BUDGET</a:t>
            </a:r>
          </a:p>
        </p:txBody>
      </p:sp>
      <p:sp>
        <p:nvSpPr>
          <p:cNvPr id="29" name="Content Placeholder 5">
            <a:extLst>
              <a:ext uri="{FF2B5EF4-FFF2-40B4-BE49-F238E27FC236}">
                <a16:creationId xmlns:a16="http://schemas.microsoft.com/office/drawing/2014/main" id="{9843AFCC-D9A2-C841-F01B-1B98CD6B0140}"/>
              </a:ext>
            </a:extLst>
          </p:cNvPr>
          <p:cNvSpPr>
            <a:spLocks noGrp="1"/>
          </p:cNvSpPr>
          <p:nvPr>
            <p:ph sz="half" idx="1"/>
          </p:nvPr>
        </p:nvSpPr>
        <p:spPr>
          <a:xfrm>
            <a:off x="5538693" y="896469"/>
            <a:ext cx="5700432" cy="5319430"/>
          </a:xfrm>
        </p:spPr>
        <p:txBody>
          <a:bodyPr vert="horz" lIns="91440" tIns="45720" rIns="91440" bIns="45720" rtlCol="0">
            <a:noAutofit/>
          </a:bodyPr>
          <a:lstStyle/>
          <a:p>
            <a:pPr marL="0" indent="0">
              <a:buNone/>
            </a:pPr>
            <a:r>
              <a:rPr lang="en-US" b="1" dirty="0">
                <a:solidFill>
                  <a:schemeClr val="tx1">
                    <a:lumMod val="85000"/>
                    <a:lumOff val="15000"/>
                  </a:schemeClr>
                </a:solidFill>
                <a:latin typeface="Verdana" panose="020B0604030504040204" pitchFamily="34" charset="0"/>
                <a:ea typeface="Verdana" panose="020B0604030504040204" pitchFamily="34" charset="0"/>
              </a:rPr>
              <a:t>The Select Board has yet to consider a budget.</a:t>
            </a:r>
            <a:endParaRPr lang="en-US" sz="2400" dirty="0">
              <a:solidFill>
                <a:schemeClr val="tx1">
                  <a:lumMod val="85000"/>
                  <a:lumOff val="15000"/>
                </a:schemeClr>
              </a:solidFill>
              <a:latin typeface="Verdana" panose="020B0604030504040204" pitchFamily="34" charset="0"/>
              <a:ea typeface="Verdana" panose="020B0604030504040204" pitchFamily="34" charset="0"/>
            </a:endParaRPr>
          </a:p>
          <a:p>
            <a:r>
              <a:rPr lang="en-US" sz="2400" dirty="0">
                <a:solidFill>
                  <a:schemeClr val="tx1">
                    <a:lumMod val="85000"/>
                    <a:lumOff val="15000"/>
                  </a:schemeClr>
                </a:solidFill>
                <a:latin typeface="Verdana" panose="020B0604030504040204" pitchFamily="34" charset="0"/>
                <a:ea typeface="Verdana" panose="020B0604030504040204" pitchFamily="34" charset="0"/>
              </a:rPr>
              <a:t>An estimated first year operating budget is $193,0000. Estimated revenues are $119,000. Net budget impact: $74,000.</a:t>
            </a:r>
          </a:p>
          <a:p>
            <a:r>
              <a:rPr lang="en-US" sz="2400" dirty="0">
                <a:solidFill>
                  <a:schemeClr val="tx1">
                    <a:lumMod val="85000"/>
                    <a:lumOff val="15000"/>
                  </a:schemeClr>
                </a:solidFill>
                <a:latin typeface="Verdana" panose="020B0604030504040204" pitchFamily="34" charset="0"/>
                <a:ea typeface="Verdana" panose="020B0604030504040204" pitchFamily="34" charset="0"/>
              </a:rPr>
              <a:t>PAYT bag costs priced to cover transportation and tipping fee costs</a:t>
            </a:r>
          </a:p>
          <a:p>
            <a:r>
              <a:rPr lang="en-US" sz="2400" dirty="0">
                <a:solidFill>
                  <a:schemeClr val="tx1">
                    <a:lumMod val="85000"/>
                    <a:lumOff val="15000"/>
                  </a:schemeClr>
                </a:solidFill>
                <a:latin typeface="Verdana" panose="020B0604030504040204" pitchFamily="34" charset="0"/>
                <a:ea typeface="Verdana" panose="020B0604030504040204" pitchFamily="34" charset="0"/>
              </a:rPr>
              <a:t>Fees for special waste services (e.g., tires, appliances, construction debris, etc.) covering their costs</a:t>
            </a:r>
          </a:p>
          <a:p>
            <a:pPr marL="0"/>
            <a:endParaRPr lang="en-US" sz="2400" dirty="0">
              <a:solidFill>
                <a:schemeClr val="tx1">
                  <a:lumMod val="85000"/>
                  <a:lumOff val="15000"/>
                </a:schemeClr>
              </a:solidFill>
              <a:latin typeface="Verdana" panose="020B0604030504040204" pitchFamily="34" charset="0"/>
              <a:ea typeface="Verdana" panose="020B0604030504040204" pitchFamily="34" charset="0"/>
            </a:endParaRPr>
          </a:p>
          <a:p>
            <a:pPr marL="0" indent="0">
              <a:buNone/>
            </a:pPr>
            <a:endParaRPr lang="en-US" sz="2400" dirty="0">
              <a:solidFill>
                <a:schemeClr val="tx1">
                  <a:lumMod val="85000"/>
                  <a:lumOff val="1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99996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close-up of a logo&#10;&#10;Description automatically generated with low confidence">
            <a:extLst>
              <a:ext uri="{FF2B5EF4-FFF2-40B4-BE49-F238E27FC236}">
                <a16:creationId xmlns:a16="http://schemas.microsoft.com/office/drawing/2014/main" id="{6674FC00-E538-CFC3-ECDC-991CBA6DB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684" y="553454"/>
            <a:ext cx="9632632" cy="2469279"/>
          </a:xfrm>
          <a:prstGeom prst="rect">
            <a:avLst/>
          </a:prstGeom>
        </p:spPr>
      </p:pic>
      <p:sp>
        <p:nvSpPr>
          <p:cNvPr id="7" name="Text Placeholder 6">
            <a:extLst>
              <a:ext uri="{FF2B5EF4-FFF2-40B4-BE49-F238E27FC236}">
                <a16:creationId xmlns:a16="http://schemas.microsoft.com/office/drawing/2014/main" id="{DBE56836-FBE7-1850-D171-6B1CC1B0C86E}"/>
              </a:ext>
            </a:extLst>
          </p:cNvPr>
          <p:cNvSpPr>
            <a:spLocks noGrp="1"/>
          </p:cNvSpPr>
          <p:nvPr>
            <p:ph type="body" sz="half" idx="2"/>
          </p:nvPr>
        </p:nvSpPr>
        <p:spPr>
          <a:xfrm>
            <a:off x="571500" y="3827302"/>
            <a:ext cx="11296649" cy="2398713"/>
          </a:xfrm>
        </p:spPr>
        <p:txBody>
          <a:bodyPr vert="horz" lIns="91440" tIns="45720" rIns="91440" bIns="45720" rtlCol="0" anchor="ctr">
            <a:noAutofit/>
          </a:bodyPr>
          <a:lstStyle/>
          <a:p>
            <a:pPr indent="-228600">
              <a:buFont typeface="Arial" panose="020B0604020202020204" pitchFamily="34" charset="0"/>
              <a:buChar char="•"/>
            </a:pPr>
            <a:r>
              <a:rPr lang="en-US" sz="2400" dirty="0">
                <a:latin typeface="Verdana" panose="020B0604030504040204" pitchFamily="34" charset="0"/>
                <a:ea typeface="Verdana" panose="020B0604030504040204" pitchFamily="34" charset="0"/>
              </a:rPr>
              <a:t>Neighboring towns and other rural communities have done this with PAYT and source-separated recyclables.</a:t>
            </a:r>
          </a:p>
          <a:p>
            <a:pPr indent="-228600">
              <a:buFont typeface="Arial" panose="020B0604020202020204" pitchFamily="34" charset="0"/>
              <a:buChar char="•"/>
            </a:pPr>
            <a:r>
              <a:rPr lang="en-US" sz="2400" dirty="0">
                <a:latin typeface="Verdana" panose="020B0604030504040204" pitchFamily="34" charset="0"/>
                <a:ea typeface="Verdana" panose="020B0604030504040204" pitchFamily="34" charset="0"/>
              </a:rPr>
              <a:t>We will develop plans to assist persons with disabilities in transporting their waste and recyclables through neighbors helping neighbors.</a:t>
            </a:r>
          </a:p>
          <a:p>
            <a:pPr indent="-228600">
              <a:buFont typeface="Arial" panose="020B0604020202020204" pitchFamily="34" charset="0"/>
              <a:buChar char="•"/>
            </a:pPr>
            <a:r>
              <a:rPr lang="en-US" sz="2400" dirty="0">
                <a:latin typeface="Verdana" panose="020B0604030504040204" pitchFamily="34" charset="0"/>
                <a:ea typeface="Verdana" panose="020B0604030504040204" pitchFamily="34" charset="0"/>
              </a:rPr>
              <a:t>We will encourage donations of PAYT bags to our pantries to help low-income persons and families.</a:t>
            </a:r>
          </a:p>
        </p:txBody>
      </p:sp>
      <p:sp>
        <p:nvSpPr>
          <p:cNvPr id="2" name="TextBox 1">
            <a:extLst>
              <a:ext uri="{FF2B5EF4-FFF2-40B4-BE49-F238E27FC236}">
                <a16:creationId xmlns:a16="http://schemas.microsoft.com/office/drawing/2014/main" id="{D229E5B6-7D97-CBDE-BF5C-A1DC5AFA73D2}"/>
              </a:ext>
            </a:extLst>
          </p:cNvPr>
          <p:cNvSpPr txBox="1"/>
          <p:nvPr/>
        </p:nvSpPr>
        <p:spPr>
          <a:xfrm>
            <a:off x="2191305" y="2761123"/>
            <a:ext cx="7809390" cy="523220"/>
          </a:xfrm>
          <a:prstGeom prst="rect">
            <a:avLst/>
          </a:prstGeom>
          <a:noFill/>
        </p:spPr>
        <p:txBody>
          <a:bodyPr wrap="square" rtlCol="0">
            <a:spAutoFit/>
          </a:bodyPr>
          <a:lstStyle/>
          <a:p>
            <a:r>
              <a:rPr lang="en-US" sz="2800" b="1" dirty="0">
                <a:latin typeface="Verdana" panose="020B0604030504040204" pitchFamily="34" charset="0"/>
                <a:ea typeface="Verdana" panose="020B0604030504040204" pitchFamily="34" charset="0"/>
              </a:rPr>
              <a:t>Bethlehem will strive to be the best!</a:t>
            </a:r>
          </a:p>
        </p:txBody>
      </p:sp>
    </p:spTree>
    <p:extLst>
      <p:ext uri="{BB962C8B-B14F-4D97-AF65-F5344CB8AC3E}">
        <p14:creationId xmlns:p14="http://schemas.microsoft.com/office/powerpoint/2010/main" val="1205757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7" name="Freeform: Shape 16">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1DDFECB-9100-7C03-2400-A613D4126946}"/>
              </a:ext>
            </a:extLst>
          </p:cNvPr>
          <p:cNvSpPr txBox="1"/>
          <p:nvPr/>
        </p:nvSpPr>
        <p:spPr>
          <a:xfrm>
            <a:off x="5950698" y="928098"/>
            <a:ext cx="5597835" cy="3185487"/>
          </a:xfrm>
          <a:prstGeom prst="rect">
            <a:avLst/>
          </a:prstGeom>
          <a:noFill/>
        </p:spPr>
        <p:txBody>
          <a:bodyPr wrap="square" rtlCol="0">
            <a:spAutoFit/>
          </a:bodyPr>
          <a:lstStyle/>
          <a:p>
            <a:pPr marL="277178" indent="-277178" defTabSz="886968">
              <a:spcAft>
                <a:spcPts val="600"/>
              </a:spcAft>
              <a:buFont typeface="Arial" panose="020B0604020202020204" pitchFamily="34" charset="0"/>
              <a:buChar char="•"/>
            </a:pPr>
            <a:r>
              <a:rPr lang="en-US" sz="2800" kern="1200" dirty="0">
                <a:solidFill>
                  <a:schemeClr val="tx1"/>
                </a:solidFill>
                <a:latin typeface="Verdana" panose="020B0604030504040204" pitchFamily="34" charset="0"/>
                <a:ea typeface="Verdana" panose="020B0604030504040204" pitchFamily="34" charset="0"/>
                <a:cs typeface="+mn-cs"/>
              </a:rPr>
              <a:t>Send us further questions that you may have.</a:t>
            </a:r>
          </a:p>
          <a:p>
            <a:pPr marL="277178" indent="-277178" defTabSz="886968">
              <a:spcAft>
                <a:spcPts val="600"/>
              </a:spcAft>
              <a:buFont typeface="Arial" panose="020B0604020202020204" pitchFamily="34" charset="0"/>
              <a:buChar char="•"/>
            </a:pPr>
            <a:r>
              <a:rPr lang="en-US" sz="2800" kern="1200" dirty="0">
                <a:solidFill>
                  <a:schemeClr val="tx1"/>
                </a:solidFill>
                <a:latin typeface="Verdana" panose="020B0604030504040204" pitchFamily="34" charset="0"/>
                <a:ea typeface="Verdana" panose="020B0604030504040204" pitchFamily="34" charset="0"/>
                <a:cs typeface="+mn-cs"/>
              </a:rPr>
              <a:t>Let us know if you desire to see </a:t>
            </a:r>
            <a:r>
              <a:rPr lang="en-US" sz="2800" dirty="0">
                <a:latin typeface="Verdana" panose="020B0604030504040204" pitchFamily="34" charset="0"/>
                <a:ea typeface="Verdana" panose="020B0604030504040204" pitchFamily="34" charset="0"/>
              </a:rPr>
              <a:t>the</a:t>
            </a:r>
            <a:r>
              <a:rPr lang="en-US" sz="2800" kern="1200" dirty="0">
                <a:solidFill>
                  <a:schemeClr val="tx1"/>
                </a:solidFill>
                <a:latin typeface="Verdana" panose="020B0604030504040204" pitchFamily="34" charset="0"/>
                <a:ea typeface="Verdana" panose="020B0604030504040204" pitchFamily="34" charset="0"/>
                <a:cs typeface="+mn-cs"/>
              </a:rPr>
              <a:t> plans and documents submitted to the USDA for our grant application.</a:t>
            </a:r>
            <a:endParaRPr lang="en-US" sz="2800" dirty="0">
              <a:latin typeface="Verdana" panose="020B0604030504040204" pitchFamily="34" charset="0"/>
              <a:ea typeface="Verdana" panose="020B0604030504040204" pitchFamily="34" charset="0"/>
            </a:endParaRPr>
          </a:p>
        </p:txBody>
      </p:sp>
      <p:pic>
        <p:nvPicPr>
          <p:cNvPr id="8" name="Picture 7" descr="Text&#10;&#10;Description automatically generated">
            <a:extLst>
              <a:ext uri="{FF2B5EF4-FFF2-40B4-BE49-F238E27FC236}">
                <a16:creationId xmlns:a16="http://schemas.microsoft.com/office/drawing/2014/main" id="{FB9BDB86-BCDB-43B4-D3DE-84CC0977A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63198"/>
            <a:ext cx="5181467" cy="3349448"/>
          </a:xfrm>
          <a:prstGeom prst="rect">
            <a:avLst/>
          </a:prstGeom>
        </p:spPr>
      </p:pic>
      <p:sp>
        <p:nvSpPr>
          <p:cNvPr id="9" name="TextBox 8">
            <a:extLst>
              <a:ext uri="{FF2B5EF4-FFF2-40B4-BE49-F238E27FC236}">
                <a16:creationId xmlns:a16="http://schemas.microsoft.com/office/drawing/2014/main" id="{80D31FF0-EC0B-FFEA-62AC-257A521985D3}"/>
              </a:ext>
            </a:extLst>
          </p:cNvPr>
          <p:cNvSpPr txBox="1"/>
          <p:nvPr/>
        </p:nvSpPr>
        <p:spPr>
          <a:xfrm>
            <a:off x="987700" y="4330847"/>
            <a:ext cx="10477918" cy="1892826"/>
          </a:xfrm>
          <a:prstGeom prst="rect">
            <a:avLst/>
          </a:prstGeom>
          <a:noFill/>
        </p:spPr>
        <p:txBody>
          <a:bodyPr wrap="square" rtlCol="0">
            <a:spAutoFit/>
          </a:bodyPr>
          <a:lstStyle/>
          <a:p>
            <a:pPr marL="443484" indent="-443484" defTabSz="886968">
              <a:spcAft>
                <a:spcPts val="600"/>
              </a:spcAft>
              <a:buFont typeface="Arial" panose="020B0604020202020204" pitchFamily="34" charset="0"/>
              <a:buChar char="•"/>
            </a:pPr>
            <a:r>
              <a:rPr lang="en-US" sz="2800" kern="1200" dirty="0">
                <a:solidFill>
                  <a:schemeClr val="tx1"/>
                </a:solidFill>
                <a:latin typeface="Verdana" panose="020B0604030504040204" pitchFamily="34" charset="0"/>
                <a:ea typeface="Verdana" panose="020B0604030504040204" pitchFamily="34" charset="0"/>
                <a:cs typeface="+mn-cs"/>
              </a:rPr>
              <a:t>Give us your ideas to further our goal to have a cost-efficient, environmentally friendly transfer station that will enhance our economy.</a:t>
            </a:r>
          </a:p>
          <a:p>
            <a:pPr marL="443484" indent="-443484" defTabSz="886968">
              <a:spcAft>
                <a:spcPts val="600"/>
              </a:spcAft>
              <a:buFont typeface="Arial" panose="020B0604020202020204" pitchFamily="34" charset="0"/>
              <a:buChar char="•"/>
            </a:pPr>
            <a:r>
              <a:rPr lang="en-US" sz="2800" kern="1200" dirty="0">
                <a:solidFill>
                  <a:schemeClr val="tx1"/>
                </a:solidFill>
                <a:latin typeface="Verdana" panose="020B0604030504040204" pitchFamily="34" charset="0"/>
                <a:ea typeface="Verdana" panose="020B0604030504040204" pitchFamily="34" charset="0"/>
                <a:cs typeface="+mn-cs"/>
              </a:rPr>
              <a:t>Email us at admin@bethlehemnh.org </a:t>
            </a:r>
            <a:endParaRPr lang="en-US"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34338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C4931E-04FC-C1D0-7050-4E6B4C96D79D}"/>
              </a:ext>
            </a:extLst>
          </p:cNvPr>
          <p:cNvSpPr>
            <a:spLocks noGrp="1"/>
          </p:cNvSpPr>
          <p:nvPr>
            <p:ph type="title"/>
          </p:nvPr>
        </p:nvSpPr>
        <p:spPr/>
        <p:txBody>
          <a:bodyPr>
            <a:normAutofit/>
          </a:bodyPr>
          <a:lstStyle/>
          <a:p>
            <a:pPr algn="ctr"/>
            <a:r>
              <a:rPr lang="en-US" sz="3600" b="1" dirty="0">
                <a:latin typeface="Times New Roman" panose="02020603050405020304" pitchFamily="18" charset="0"/>
                <a:cs typeface="Times New Roman" panose="02020603050405020304" pitchFamily="18" charset="0"/>
              </a:rPr>
              <a:t>REFERENCES</a:t>
            </a:r>
          </a:p>
        </p:txBody>
      </p:sp>
      <p:sp>
        <p:nvSpPr>
          <p:cNvPr id="8" name="Content Placeholder 7">
            <a:extLst>
              <a:ext uri="{FF2B5EF4-FFF2-40B4-BE49-F238E27FC236}">
                <a16:creationId xmlns:a16="http://schemas.microsoft.com/office/drawing/2014/main" id="{9CF700D6-5547-0188-1C8F-7E0A7366F6DA}"/>
              </a:ext>
            </a:extLst>
          </p:cNvPr>
          <p:cNvSpPr>
            <a:spLocks noGrp="1"/>
          </p:cNvSpPr>
          <p:nvPr>
            <p:ph idx="1"/>
          </p:nvPr>
        </p:nvSpPr>
        <p:spPr/>
        <p:txBody>
          <a:bodyPr>
            <a:normAutofit/>
          </a:bodyPr>
          <a:lstStyle/>
          <a:p>
            <a:pPr marL="514350" indent="-514350">
              <a:buAutoNum type="arabicParenBoth"/>
            </a:pPr>
            <a:r>
              <a:rPr lang="en-US" sz="2400" u="none" strike="noStrike" dirty="0">
                <a:effectLst/>
                <a:latin typeface="Times New Roman" panose="02020603050405020304" pitchFamily="18" charset="0"/>
                <a:cs typeface="Times New Roman" panose="02020603050405020304" pitchFamily="18" charset="0"/>
              </a:rPr>
              <a:t>RSA 149-M:17.</a:t>
            </a:r>
          </a:p>
          <a:p>
            <a:pPr marL="0" indent="0" algn="l" rtl="0">
              <a:spcAft>
                <a:spcPts val="0"/>
              </a:spcAft>
              <a:buNone/>
            </a:pPr>
            <a:endParaRPr lang="en-US" sz="2400" b="0" u="none" strike="noStrike" dirty="0">
              <a:effectLst/>
              <a:latin typeface="Times New Roman" panose="02020603050405020304" pitchFamily="18" charset="0"/>
              <a:cs typeface="Times New Roman" panose="02020603050405020304" pitchFamily="18" charset="0"/>
            </a:endParaRPr>
          </a:p>
          <a:p>
            <a:pPr marL="0" indent="0" algn="l" rtl="0">
              <a:spcAft>
                <a:spcPts val="0"/>
              </a:spcAft>
              <a:buNone/>
            </a:pPr>
            <a:r>
              <a:rPr lang="en-US" sz="2400" b="0" u="none" strike="noStrike" dirty="0">
                <a:effectLst/>
                <a:latin typeface="Times New Roman" panose="02020603050405020304" pitchFamily="18" charset="0"/>
                <a:cs typeface="Times New Roman" panose="02020603050405020304" pitchFamily="18" charset="0"/>
              </a:rPr>
              <a:t>(2) New Hampshire Department of Environmental Services (NHDES). New Hampshire Solid Waste Management Plan. September 30, 2022. Page 5. The Plan may be accessed at </a:t>
            </a:r>
            <a:r>
              <a:rPr lang="en-US" sz="2400" dirty="0">
                <a:effectLst/>
                <a:latin typeface="Times New Roman" panose="02020603050405020304" pitchFamily="18" charset="0"/>
                <a:cs typeface="Times New Roman" panose="02020603050405020304" pitchFamily="18" charset="0"/>
                <a:hlinkClick r:id="rId2"/>
              </a:rPr>
              <a:t>https://www.des.nh.gov/sites/g/files/ehbemt341/files/documents/r-wmd-22-03.pdf</a:t>
            </a:r>
            <a:r>
              <a:rPr lang="en-US" sz="2400" dirty="0">
                <a:latin typeface="Times New Roman" panose="02020603050405020304" pitchFamily="18" charset="0"/>
                <a:cs typeface="Times New Roman" panose="02020603050405020304" pitchFamily="18" charset="0"/>
              </a:rPr>
              <a:t>.</a:t>
            </a:r>
          </a:p>
          <a:p>
            <a:pPr marL="0" indent="0" algn="l" rtl="0">
              <a:spcAft>
                <a:spcPts val="0"/>
              </a:spcAft>
              <a:buNone/>
            </a:pPr>
            <a:br>
              <a:rPr lang="en-US" sz="2400" b="0" u="none" strike="noStrike" dirty="0">
                <a:effectLst/>
                <a:latin typeface="Times New Roman" panose="02020603050405020304" pitchFamily="18" charset="0"/>
                <a:cs typeface="Times New Roman" panose="02020603050405020304" pitchFamily="18" charset="0"/>
              </a:rPr>
            </a:br>
            <a:r>
              <a:rPr lang="en-US" sz="2400" b="0" u="none" strike="noStrike" dirty="0">
                <a:effectLst/>
                <a:latin typeface="Times New Roman" panose="02020603050405020304" pitchFamily="18" charset="0"/>
                <a:cs typeface="Times New Roman" panose="02020603050405020304" pitchFamily="18" charset="0"/>
              </a:rPr>
              <a:t>(3) </a:t>
            </a:r>
            <a:r>
              <a:rPr lang="en-US" sz="2400" b="0" u="sng" strike="noStrike" dirty="0">
                <a:effectLst/>
                <a:latin typeface="Times New Roman" panose="02020603050405020304" pitchFamily="18" charset="0"/>
                <a:cs typeface="Times New Roman" panose="02020603050405020304" pitchFamily="18" charset="0"/>
              </a:rPr>
              <a:t>Id</a:t>
            </a:r>
            <a:r>
              <a:rPr lang="en-US" sz="2400" b="0" strike="noStrike" dirty="0">
                <a:effectLst/>
                <a:latin typeface="Times New Roman" panose="02020603050405020304" pitchFamily="18" charset="0"/>
                <a:cs typeface="Times New Roman" panose="02020603050405020304" pitchFamily="18" charset="0"/>
              </a:rPr>
              <a:t>., P. 2.</a:t>
            </a:r>
            <a:endParaRPr lang="en-US" sz="2400" b="0" u="none" strike="noStrike" dirty="0">
              <a:effectLst/>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(4) O’Connell M. Our Way of Life Is Poisoning Us. </a:t>
            </a:r>
            <a:r>
              <a:rPr lang="en-US" sz="2400" i="1" dirty="0">
                <a:latin typeface="Times New Roman" panose="02020603050405020304" pitchFamily="18" charset="0"/>
                <a:cs typeface="Times New Roman" panose="02020603050405020304" pitchFamily="18" charset="0"/>
              </a:rPr>
              <a:t>The New York Times.</a:t>
            </a:r>
            <a:r>
              <a:rPr lang="en-US" sz="2400" dirty="0">
                <a:latin typeface="Times New Roman" panose="02020603050405020304" pitchFamily="18" charset="0"/>
                <a:cs typeface="Times New Roman" panose="02020603050405020304" pitchFamily="18" charset="0"/>
              </a:rPr>
              <a:t> April 23, 2023.</a:t>
            </a:r>
          </a:p>
          <a:p>
            <a:pPr marL="0" indent="0">
              <a:buNone/>
            </a:pPr>
            <a:endParaRPr lang="en-US" u="none" strike="noStrike" dirty="0">
              <a:effectLst/>
            </a:endParaRPr>
          </a:p>
          <a:p>
            <a:pPr marL="0" indent="0">
              <a:buNone/>
            </a:pPr>
            <a:endParaRPr lang="en-US" dirty="0"/>
          </a:p>
        </p:txBody>
      </p:sp>
    </p:spTree>
    <p:extLst>
      <p:ext uri="{BB962C8B-B14F-4D97-AF65-F5344CB8AC3E}">
        <p14:creationId xmlns:p14="http://schemas.microsoft.com/office/powerpoint/2010/main" val="2694708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3B18-FA55-70B8-423E-12E2AD11F52B}"/>
              </a:ext>
            </a:extLst>
          </p:cNvPr>
          <p:cNvSpPr>
            <a:spLocks noGrp="1"/>
          </p:cNvSpPr>
          <p:nvPr>
            <p:ph type="title"/>
          </p:nvPr>
        </p:nvSpPr>
        <p:spPr/>
        <p:txBody>
          <a:bodyPr>
            <a:normAutofit/>
          </a:bodyPr>
          <a:lstStyle/>
          <a:p>
            <a:pPr algn="ctr"/>
            <a:r>
              <a:rPr lang="en-US" sz="3600" b="1" dirty="0">
                <a:latin typeface="Times New Roman" panose="02020603050405020304" pitchFamily="18" charset="0"/>
                <a:cs typeface="Times New Roman" panose="02020603050405020304" pitchFamily="18" charset="0"/>
              </a:rPr>
              <a:t>REFERENCES (continued)</a:t>
            </a:r>
          </a:p>
        </p:txBody>
      </p:sp>
      <p:sp>
        <p:nvSpPr>
          <p:cNvPr id="3" name="Content Placeholder 2">
            <a:extLst>
              <a:ext uri="{FF2B5EF4-FFF2-40B4-BE49-F238E27FC236}">
                <a16:creationId xmlns:a16="http://schemas.microsoft.com/office/drawing/2014/main" id="{1E38563C-D2F3-38CF-49ED-F8808E8C10A2}"/>
              </a:ext>
            </a:extLst>
          </p:cNvPr>
          <p:cNvSpPr>
            <a:spLocks noGrp="1"/>
          </p:cNvSpPr>
          <p:nvPr>
            <p:ph idx="1"/>
          </p:nvPr>
        </p:nvSpPr>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(5) RSA 149-M:3.</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(6) NHDES, </a:t>
            </a:r>
            <a:r>
              <a:rPr lang="en-US" sz="2400" i="1" dirty="0">
                <a:latin typeface="Times New Roman" panose="02020603050405020304" pitchFamily="18" charset="0"/>
                <a:cs typeface="Times New Roman" panose="02020603050405020304" pitchFamily="18" charset="0"/>
              </a:rPr>
              <a:t>supra,</a:t>
            </a:r>
            <a:r>
              <a:rPr lang="en-US" sz="2400" dirty="0">
                <a:latin typeface="Times New Roman" panose="02020603050405020304" pitchFamily="18" charset="0"/>
                <a:cs typeface="Times New Roman" panose="02020603050405020304" pitchFamily="18" charset="0"/>
              </a:rPr>
              <a:t> P. 2.</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(7) U.S. Environmental Protection Agency. Basic Information about Landfill Gas.  Last Updated April 21, 2023 at </a:t>
            </a:r>
            <a:r>
              <a:rPr lang="en-US" sz="2400" dirty="0">
                <a:latin typeface="Times New Roman" panose="02020603050405020304" pitchFamily="18" charset="0"/>
                <a:cs typeface="Times New Roman" panose="02020603050405020304" pitchFamily="18" charset="0"/>
                <a:hlinkClick r:id="rId2"/>
              </a:rPr>
              <a:t>Basic Information about Landfill Gas | US EPA</a:t>
            </a:r>
            <a:r>
              <a:rPr lang="en-US" sz="24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(8) </a:t>
            </a:r>
            <a:r>
              <a:rPr lang="en-US" sz="2400" dirty="0" err="1">
                <a:latin typeface="Times New Roman" panose="02020603050405020304" pitchFamily="18" charset="0"/>
                <a:cs typeface="Times New Roman" panose="02020603050405020304" pitchFamily="18" charset="0"/>
              </a:rPr>
              <a:t>Crunden</a:t>
            </a:r>
            <a:r>
              <a:rPr lang="en-US" sz="2400" dirty="0">
                <a:latin typeface="Times New Roman" panose="02020603050405020304" pitchFamily="18" charset="0"/>
                <a:cs typeface="Times New Roman" panose="02020603050405020304" pitchFamily="18" charset="0"/>
              </a:rPr>
              <a:t> E. Toxic PFAS waste that lasts ‘forever’ poses financial, logistical challenges for landfills.  </a:t>
            </a:r>
            <a:r>
              <a:rPr lang="en-US" sz="2400" i="1" dirty="0" err="1">
                <a:latin typeface="Times New Roman" panose="02020603050405020304" pitchFamily="18" charset="0"/>
                <a:cs typeface="Times New Roman" panose="02020603050405020304" pitchFamily="18" charset="0"/>
              </a:rPr>
              <a:t>WasteDive</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October 19, 2020, accessed at </a:t>
            </a:r>
            <a:r>
              <a:rPr lang="en-US" sz="2400" dirty="0">
                <a:latin typeface="Times New Roman" panose="02020603050405020304" pitchFamily="18" charset="0"/>
                <a:cs typeface="Times New Roman" panose="02020603050405020304" pitchFamily="18" charset="0"/>
                <a:hlinkClick r:id="rId3"/>
              </a:rPr>
              <a:t>Toxic PFAS waste that lasts 'forever' poses financial, logistical challenges for landfills | Waste Dive</a:t>
            </a:r>
            <a:r>
              <a:rPr lang="en-US" sz="2400" dirty="0">
                <a:latin typeface="Times New Roman" panose="02020603050405020304" pitchFamily="18" charset="0"/>
                <a:cs typeface="Times New Roman" panose="02020603050405020304" pitchFamily="18" charset="0"/>
              </a:rPr>
              <a:t>. </a:t>
            </a: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709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9BA3-6E2B-A3E4-AABE-8FD60B9C96CE}"/>
              </a:ext>
            </a:extLst>
          </p:cNvPr>
          <p:cNvSpPr>
            <a:spLocks noGrp="1"/>
          </p:cNvSpPr>
          <p:nvPr>
            <p:ph type="title"/>
          </p:nvPr>
        </p:nvSpPr>
        <p:spPr/>
        <p:txBody>
          <a:bodyPr>
            <a:normAutofit/>
          </a:bodyPr>
          <a:lstStyle/>
          <a:p>
            <a:pPr algn="ctr"/>
            <a:r>
              <a:rPr lang="en-US" sz="3600" b="1" dirty="0">
                <a:latin typeface="Times New Roman" panose="02020603050405020304" pitchFamily="18" charset="0"/>
                <a:cs typeface="Times New Roman" panose="02020603050405020304" pitchFamily="18" charset="0"/>
              </a:rPr>
              <a:t>REFERENCES (continued)</a:t>
            </a:r>
          </a:p>
        </p:txBody>
      </p:sp>
      <p:sp>
        <p:nvSpPr>
          <p:cNvPr id="3" name="Content Placeholder 2">
            <a:extLst>
              <a:ext uri="{FF2B5EF4-FFF2-40B4-BE49-F238E27FC236}">
                <a16:creationId xmlns:a16="http://schemas.microsoft.com/office/drawing/2014/main" id="{5AA1376A-B817-E357-6C61-98FE8A988C80}"/>
              </a:ext>
            </a:extLst>
          </p:cNvPr>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(9) Gill C. The Average American Household Wastes $1,866 of Food Per Year. </a:t>
            </a:r>
            <a:r>
              <a:rPr lang="en-US" sz="2400" i="1" dirty="0">
                <a:latin typeface="Times New Roman" panose="02020603050405020304" pitchFamily="18" charset="0"/>
                <a:cs typeface="Times New Roman" panose="02020603050405020304" pitchFamily="18" charset="0"/>
              </a:rPr>
              <a:t>Futurity</a:t>
            </a:r>
            <a:r>
              <a:rPr lang="en-US" sz="2400" dirty="0">
                <a:latin typeface="Times New Roman" panose="02020603050405020304" pitchFamily="18" charset="0"/>
                <a:cs typeface="Times New Roman" panose="02020603050405020304" pitchFamily="18" charset="0"/>
              </a:rPr>
              <a:t>. January 23, 2020. </a:t>
            </a:r>
            <a:r>
              <a:rPr lang="en-US" sz="2400" dirty="0">
                <a:latin typeface="Times New Roman" panose="02020603050405020304" pitchFamily="18" charset="0"/>
                <a:cs typeface="Times New Roman" panose="02020603050405020304" pitchFamily="18" charset="0"/>
                <a:hlinkClick r:id="rId2"/>
              </a:rPr>
              <a:t>The average American household wastes $1,866 of food per year – Futurity</a:t>
            </a:r>
            <a:r>
              <a:rPr lang="en-US" sz="24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(10) Berge E. How many clothing items does the average person buy a year? (2023). </a:t>
            </a:r>
            <a:r>
              <a:rPr lang="en-US" sz="2400" i="1" dirty="0" err="1">
                <a:latin typeface="Times New Roman" panose="02020603050405020304" pitchFamily="18" charset="0"/>
                <a:cs typeface="Times New Roman" panose="02020603050405020304" pitchFamily="18" charset="0"/>
              </a:rPr>
              <a:t>Fashioncoached</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Last updated on January 18, 2023 at </a:t>
            </a:r>
            <a:r>
              <a:rPr lang="en-US" sz="2400" dirty="0">
                <a:latin typeface="Times New Roman" panose="02020603050405020304" pitchFamily="18" charset="0"/>
                <a:cs typeface="Times New Roman" panose="02020603050405020304" pitchFamily="18" charset="0"/>
                <a:hlinkClick r:id="rId3"/>
              </a:rPr>
              <a:t>How many clothing items does the average person buy a year? (2023) (ngontinh24.com)</a:t>
            </a:r>
            <a:r>
              <a:rPr lang="en-US" sz="24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(11) </a:t>
            </a:r>
            <a:r>
              <a:rPr lang="en-US" sz="2400" dirty="0" err="1">
                <a:latin typeface="Times New Roman" panose="02020603050405020304" pitchFamily="18" charset="0"/>
                <a:cs typeface="Times New Roman" panose="02020603050405020304" pitchFamily="18" charset="0"/>
              </a:rPr>
              <a:t>Igin</a:t>
            </a:r>
            <a:r>
              <a:rPr lang="en-US" sz="2400" dirty="0">
                <a:latin typeface="Times New Roman" panose="02020603050405020304" pitchFamily="18" charset="0"/>
                <a:cs typeface="Times New Roman" panose="02020603050405020304" pitchFamily="18" charset="0"/>
              </a:rPr>
              <a:t> M. 10 Concerning Fast Fashion Waste Statistics. </a:t>
            </a:r>
            <a:r>
              <a:rPr lang="en-US" sz="2400" i="1" dirty="0">
                <a:latin typeface="Times New Roman" panose="02020603050405020304" pitchFamily="18" charset="0"/>
                <a:cs typeface="Times New Roman" panose="02020603050405020304" pitchFamily="18" charset="0"/>
              </a:rPr>
              <a:t>Earth.org.</a:t>
            </a:r>
            <a:r>
              <a:rPr lang="en-US" sz="2400" dirty="0">
                <a:latin typeface="Times New Roman" panose="02020603050405020304" pitchFamily="18" charset="0"/>
                <a:cs typeface="Times New Roman" panose="02020603050405020304" pitchFamily="18" charset="0"/>
              </a:rPr>
              <a:t> August 2, 2022, at </a:t>
            </a:r>
            <a:r>
              <a:rPr lang="en-US" sz="2400" dirty="0">
                <a:latin typeface="Times New Roman" panose="02020603050405020304" pitchFamily="18" charset="0"/>
                <a:cs typeface="Times New Roman" panose="02020603050405020304" pitchFamily="18" charset="0"/>
                <a:hlinkClick r:id="rId4"/>
              </a:rPr>
              <a:t>10 Concerning Fast Fashion Waste Statistics | </a:t>
            </a:r>
            <a:r>
              <a:rPr lang="en-US" sz="2400" dirty="0" err="1">
                <a:latin typeface="Times New Roman" panose="02020603050405020304" pitchFamily="18" charset="0"/>
                <a:cs typeface="Times New Roman" panose="02020603050405020304" pitchFamily="18" charset="0"/>
                <a:hlinkClick r:id="rId4"/>
              </a:rPr>
              <a:t>Earth.Org</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756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ED06-9C1C-A3D9-DAC2-B5A1B2538EF2}"/>
              </a:ext>
            </a:extLst>
          </p:cNvPr>
          <p:cNvSpPr>
            <a:spLocks noGrp="1"/>
          </p:cNvSpPr>
          <p:nvPr>
            <p:ph type="title"/>
          </p:nvPr>
        </p:nvSpPr>
        <p:spPr/>
        <p:txBody>
          <a:bodyPr>
            <a:normAutofit/>
          </a:bodyPr>
          <a:lstStyle/>
          <a:p>
            <a:pPr algn="ctr"/>
            <a:r>
              <a:rPr lang="en-US" sz="3600" b="1" dirty="0">
                <a:latin typeface="Times New Roman" panose="02020603050405020304" pitchFamily="18" charset="0"/>
                <a:cs typeface="Times New Roman" panose="02020603050405020304" pitchFamily="18" charset="0"/>
              </a:rPr>
              <a:t>REFERENCES (continued)</a:t>
            </a:r>
          </a:p>
        </p:txBody>
      </p:sp>
      <p:sp>
        <p:nvSpPr>
          <p:cNvPr id="3" name="Content Placeholder 2">
            <a:extLst>
              <a:ext uri="{FF2B5EF4-FFF2-40B4-BE49-F238E27FC236}">
                <a16:creationId xmlns:a16="http://schemas.microsoft.com/office/drawing/2014/main" id="{2C7C21FD-A530-9F18-786F-9E71E2EDC541}"/>
              </a:ext>
            </a:extLst>
          </p:cNvPr>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(12) 9 Percent </a:t>
            </a:r>
            <a:r>
              <a:rPr lang="en-US" sz="2400" dirty="0" err="1">
                <a:latin typeface="Times New Roman" panose="02020603050405020304" pitchFamily="18" charset="0"/>
                <a:cs typeface="Times New Roman" panose="02020603050405020304" pitchFamily="18" charset="0"/>
              </a:rPr>
              <a:t>ofPlastic</a:t>
            </a:r>
            <a:r>
              <a:rPr lang="en-US" sz="2400" dirty="0">
                <a:latin typeface="Times New Roman" panose="02020603050405020304" pitchFamily="18" charset="0"/>
                <a:cs typeface="Times New Roman" panose="02020603050405020304" pitchFamily="18" charset="0"/>
              </a:rPr>
              <a:t> Worldwide is Recycled, OECD Says. </a:t>
            </a:r>
            <a:r>
              <a:rPr lang="en-US" sz="2400" i="1" dirty="0" err="1">
                <a:latin typeface="Times New Roman" panose="02020603050405020304" pitchFamily="18" charset="0"/>
                <a:cs typeface="Times New Roman" panose="02020603050405020304" pitchFamily="18" charset="0"/>
              </a:rPr>
              <a:t>VoaNews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February 23, 2022 at </a:t>
            </a:r>
            <a:r>
              <a:rPr lang="en-US" sz="2400" dirty="0">
                <a:latin typeface="Times New Roman" panose="02020603050405020304" pitchFamily="18" charset="0"/>
                <a:cs typeface="Times New Roman" panose="02020603050405020304" pitchFamily="18" charset="0"/>
                <a:hlinkClick r:id="rId2"/>
              </a:rPr>
              <a:t>9 Percent of Plastic Worldwide is Recycled, OECD Says (voanews.com)</a:t>
            </a:r>
            <a:r>
              <a:rPr lang="en-US" sz="24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(13) </a:t>
            </a:r>
            <a:r>
              <a:rPr lang="en-US" sz="2400" b="0" i="0" u="none" strike="noStrike" dirty="0">
                <a:effectLst/>
                <a:latin typeface="Times New Roman" panose="02020603050405020304" pitchFamily="18" charset="0"/>
                <a:cs typeface="Times New Roman" panose="02020603050405020304" pitchFamily="18" charset="0"/>
              </a:rPr>
              <a:t>In its October 25, 2022 Full of Scrap Newsletter, the Northeast Resource Recovery Association (NRRA) noted that one of its member communities in southern New Hampshire was “...shocked to learn that their ... costs for curbside single stream recycling is now one third more than their cost to dispose of trash.” An NRRA representative informed a member of the Transfer Station Committee in late October that the then current processing fee for a delivered ton of single-stream recyclables with glass at one Massachusetts processing facility is $194.50. This is over and above the collection and </a:t>
            </a:r>
            <a:r>
              <a:rPr lang="en-US" sz="2400" dirty="0">
                <a:latin typeface="Times New Roman" panose="02020603050405020304" pitchFamily="18" charset="0"/>
                <a:cs typeface="Times New Roman" panose="02020603050405020304" pitchFamily="18" charset="0"/>
              </a:rPr>
              <a:t>transportation</a:t>
            </a:r>
            <a:r>
              <a:rPr lang="en-US" sz="2400" b="0" i="0" u="none" strike="noStrike" dirty="0">
                <a:effectLst/>
                <a:latin typeface="Times New Roman" panose="02020603050405020304" pitchFamily="18" charset="0"/>
                <a:cs typeface="Times New Roman" panose="02020603050405020304" pitchFamily="18" charset="0"/>
              </a:rPr>
              <a:t> costs to that facility.</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60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11BE-E85B-6ED0-59EA-D76C0F2BBD25}"/>
              </a:ext>
            </a:extLst>
          </p:cNvPr>
          <p:cNvSpPr>
            <a:spLocks noGrp="1"/>
          </p:cNvSpPr>
          <p:nvPr>
            <p:ph type="title"/>
          </p:nvPr>
        </p:nvSpPr>
        <p:spPr/>
        <p:txBody>
          <a:bodyPr>
            <a:normAutofit/>
          </a:bodyPr>
          <a:lstStyle/>
          <a:p>
            <a:pPr algn="ctr"/>
            <a:r>
              <a:rPr lang="en-US" sz="3600" b="1" dirty="0">
                <a:latin typeface="Times New Roman" panose="02020603050405020304" pitchFamily="18" charset="0"/>
                <a:cs typeface="Times New Roman" panose="02020603050405020304" pitchFamily="18" charset="0"/>
              </a:rPr>
              <a:t>REFERENCES (continued)</a:t>
            </a:r>
          </a:p>
        </p:txBody>
      </p:sp>
      <p:sp>
        <p:nvSpPr>
          <p:cNvPr id="3" name="Content Placeholder 2">
            <a:extLst>
              <a:ext uri="{FF2B5EF4-FFF2-40B4-BE49-F238E27FC236}">
                <a16:creationId xmlns:a16="http://schemas.microsoft.com/office/drawing/2014/main" id="{24D2367B-2917-81FC-65EA-00DBFCAD0ABE}"/>
              </a:ext>
            </a:extLst>
          </p:cNvPr>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(14) NHDES, </a:t>
            </a:r>
            <a:r>
              <a:rPr lang="en-US" sz="2400" i="1" dirty="0">
                <a:latin typeface="Times New Roman" panose="02020603050405020304" pitchFamily="18" charset="0"/>
                <a:cs typeface="Times New Roman" panose="02020603050405020304" pitchFamily="18" charset="0"/>
              </a:rPr>
              <a:t>supra,</a:t>
            </a:r>
            <a:r>
              <a:rPr lang="en-US" sz="2400" dirty="0">
                <a:latin typeface="Times New Roman" panose="02020603050405020304" pitchFamily="18" charset="0"/>
                <a:cs typeface="Times New Roman" panose="02020603050405020304" pitchFamily="18" charset="0"/>
              </a:rPr>
              <a:t> P. 31. </a:t>
            </a:r>
          </a:p>
        </p:txBody>
      </p:sp>
    </p:spTree>
    <p:extLst>
      <p:ext uri="{BB962C8B-B14F-4D97-AF65-F5344CB8AC3E}">
        <p14:creationId xmlns:p14="http://schemas.microsoft.com/office/powerpoint/2010/main" val="1656979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E9973-D1CA-DFE1-0643-A22702D7BA4A}"/>
              </a:ext>
            </a:extLst>
          </p:cNvPr>
          <p:cNvSpPr>
            <a:spLocks noGrp="1"/>
          </p:cNvSpPr>
          <p:nvPr>
            <p:ph type="title"/>
          </p:nvPr>
        </p:nvSpPr>
        <p:spPr>
          <a:solidFill>
            <a:schemeClr val="accent1">
              <a:lumMod val="75000"/>
            </a:schemeClr>
          </a:solidFill>
        </p:spPr>
        <p:txBody>
          <a:bodyPr>
            <a:normAutofit fontScale="90000"/>
          </a:bodyPr>
          <a:lstStyle/>
          <a:p>
            <a:pPr algn="ctr"/>
            <a:r>
              <a:rPr lang="en-US" sz="32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MISSION AND OBJECTIVES OF THE </a:t>
            </a:r>
            <a:br>
              <a:rPr lang="en-US" sz="32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br>
            <a:r>
              <a:rPr lang="en-US" sz="32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BETHLEHEM TRANSFER STATION COMMITTEE</a:t>
            </a:r>
            <a:br>
              <a:rPr lang="en-US" sz="32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br>
            <a:r>
              <a:rPr lang="en-US" sz="22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Established 2017</a:t>
            </a:r>
          </a:p>
        </p:txBody>
      </p:sp>
      <p:graphicFrame>
        <p:nvGraphicFramePr>
          <p:cNvPr id="6" name="Content Placeholder 2">
            <a:extLst>
              <a:ext uri="{FF2B5EF4-FFF2-40B4-BE49-F238E27FC236}">
                <a16:creationId xmlns:a16="http://schemas.microsoft.com/office/drawing/2014/main" id="{11130C9C-3984-C8D4-42AC-29BE6FE6D6F3}"/>
              </a:ext>
            </a:extLst>
          </p:cNvPr>
          <p:cNvGraphicFramePr>
            <a:graphicFrameLocks noGrp="1"/>
          </p:cNvGraphicFramePr>
          <p:nvPr>
            <p:ph sz="half" idx="1"/>
            <p:extLst>
              <p:ext uri="{D42A27DB-BD31-4B8C-83A1-F6EECF244321}">
                <p14:modId xmlns:p14="http://schemas.microsoft.com/office/powerpoint/2010/main" val="119677905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4CC6B633-9376-04C1-8AA1-7DA4C472011B}"/>
              </a:ext>
            </a:extLst>
          </p:cNvPr>
          <p:cNvSpPr>
            <a:spLocks noGrp="1"/>
          </p:cNvSpPr>
          <p:nvPr>
            <p:ph sz="half" idx="2"/>
          </p:nvPr>
        </p:nvSpPr>
        <p:spPr>
          <a:xfrm>
            <a:off x="6172200" y="1825625"/>
            <a:ext cx="5181600" cy="4351338"/>
          </a:xfrm>
          <a:ln w="28575">
            <a:solidFill>
              <a:schemeClr val="accent1"/>
            </a:solidFill>
          </a:ln>
        </p:spPr>
        <p:txBody>
          <a:bodyPr>
            <a:normAutofit fontScale="85000" lnSpcReduction="20000"/>
          </a:bodyPr>
          <a:lstStyle/>
          <a:p>
            <a:pPr marL="0" indent="0" algn="ctr">
              <a:buNone/>
            </a:pPr>
            <a:br>
              <a:rPr lang="en-US" sz="3300" b="1" dirty="0">
                <a:latin typeface="Verdana" panose="020B0604030504040204" pitchFamily="34" charset="0"/>
                <a:ea typeface="Verdana" panose="020B0604030504040204" pitchFamily="34" charset="0"/>
                <a:cs typeface="Times New Roman" panose="02020603050405020304" pitchFamily="18" charset="0"/>
              </a:rPr>
            </a:br>
            <a:r>
              <a:rPr lang="en-US" sz="3300" b="1" dirty="0">
                <a:latin typeface="Verdana" panose="020B0604030504040204" pitchFamily="34" charset="0"/>
                <a:ea typeface="Verdana" panose="020B0604030504040204" pitchFamily="34" charset="0"/>
                <a:cs typeface="Times New Roman" panose="02020603050405020304" pitchFamily="18" charset="0"/>
              </a:rPr>
              <a:t>OBJECTIVES</a:t>
            </a:r>
          </a:p>
          <a:p>
            <a:pPr>
              <a:lnSpc>
                <a:spcPct val="120000"/>
              </a:lnSpc>
            </a:pPr>
            <a:r>
              <a:rPr lang="en-US" sz="2400" dirty="0">
                <a:latin typeface="Verdana" panose="020B0604030504040204" pitchFamily="34" charset="0"/>
                <a:ea typeface="Verdana" panose="020B0604030504040204" pitchFamily="34" charset="0"/>
                <a:cs typeface="Times New Roman" panose="02020603050405020304" pitchFamily="18" charset="0"/>
              </a:rPr>
              <a:t>Plan the reopening of the Bethlehem Transfer Station</a:t>
            </a:r>
          </a:p>
          <a:p>
            <a:pPr>
              <a:lnSpc>
                <a:spcPct val="120000"/>
              </a:lnSpc>
            </a:pPr>
            <a:r>
              <a:rPr lang="en-US" sz="2400" dirty="0">
                <a:latin typeface="Verdana" panose="020B0604030504040204" pitchFamily="34" charset="0"/>
                <a:ea typeface="Verdana" panose="020B0604030504040204" pitchFamily="34" charset="0"/>
                <a:cs typeface="Times New Roman" panose="02020603050405020304" pitchFamily="18" charset="0"/>
              </a:rPr>
              <a:t>Recommend warrant articles for funding</a:t>
            </a:r>
          </a:p>
          <a:p>
            <a:pPr>
              <a:lnSpc>
                <a:spcPct val="120000"/>
              </a:lnSpc>
            </a:pPr>
            <a:r>
              <a:rPr lang="en-US" sz="2400" dirty="0">
                <a:latin typeface="Verdana" panose="020B0604030504040204" pitchFamily="34" charset="0"/>
                <a:ea typeface="Verdana" panose="020B0604030504040204" pitchFamily="34" charset="0"/>
                <a:cs typeface="Times New Roman" panose="02020603050405020304" pitchFamily="18" charset="0"/>
              </a:rPr>
              <a:t>Determine current regulatory rules</a:t>
            </a:r>
          </a:p>
          <a:p>
            <a:pPr>
              <a:lnSpc>
                <a:spcPct val="120000"/>
              </a:lnSpc>
            </a:pPr>
            <a:r>
              <a:rPr lang="en-US" sz="2400" dirty="0">
                <a:latin typeface="Verdana" panose="020B0604030504040204" pitchFamily="34" charset="0"/>
                <a:ea typeface="Verdana" panose="020B0604030504040204" pitchFamily="34" charset="0"/>
                <a:cs typeface="Times New Roman" panose="02020603050405020304" pitchFamily="18" charset="0"/>
              </a:rPr>
              <a:t>Establish timeline of implementation</a:t>
            </a:r>
          </a:p>
          <a:p>
            <a:pPr>
              <a:lnSpc>
                <a:spcPct val="120000"/>
              </a:lnSpc>
            </a:pPr>
            <a:r>
              <a:rPr lang="en-US" sz="2400" dirty="0">
                <a:latin typeface="Verdana" panose="020B0604030504040204" pitchFamily="34" charset="0"/>
                <a:ea typeface="Verdana" panose="020B0604030504040204" pitchFamily="34" charset="0"/>
                <a:cs typeface="Times New Roman" panose="02020603050405020304" pitchFamily="18" charset="0"/>
              </a:rPr>
              <a:t>Obtain solid waste service options</a:t>
            </a:r>
          </a:p>
          <a:p>
            <a:pPr>
              <a:lnSpc>
                <a:spcPct val="120000"/>
              </a:lnSpc>
            </a:pPr>
            <a:r>
              <a:rPr lang="en-US" sz="2400" dirty="0">
                <a:latin typeface="Verdana" panose="020B0604030504040204" pitchFamily="34" charset="0"/>
                <a:ea typeface="Verdana" panose="020B0604030504040204" pitchFamily="34" charset="0"/>
                <a:cs typeface="Times New Roman" panose="02020603050405020304" pitchFamily="18" charset="0"/>
              </a:rPr>
              <a:t>Consider all options</a:t>
            </a:r>
          </a:p>
          <a:p>
            <a:pPr>
              <a:lnSpc>
                <a:spcPct val="120000"/>
              </a:lnSpc>
            </a:pPr>
            <a:r>
              <a:rPr lang="en-US" sz="2400" dirty="0">
                <a:latin typeface="Verdana" panose="020B0604030504040204" pitchFamily="34" charset="0"/>
                <a:ea typeface="Verdana" panose="020B0604030504040204" pitchFamily="34" charset="0"/>
                <a:cs typeface="Times New Roman" panose="02020603050405020304" pitchFamily="18" charset="0"/>
              </a:rPr>
              <a:t>Take public input</a:t>
            </a:r>
          </a:p>
          <a:p>
            <a:endParaRPr lang="en-US" sz="24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7838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3A8FA0-B891-93AB-AF9C-DE4A0D955DE1}"/>
              </a:ext>
            </a:extLst>
          </p:cNvPr>
          <p:cNvSpPr>
            <a:spLocks noGrp="1"/>
          </p:cNvSpPr>
          <p:nvPr>
            <p:ph type="title"/>
          </p:nvPr>
        </p:nvSpPr>
        <p:spPr>
          <a:xfrm>
            <a:off x="524790" y="826563"/>
            <a:ext cx="3182647" cy="2156621"/>
          </a:xfrm>
        </p:spPr>
        <p:txBody>
          <a:bodyPr anchor="t">
            <a:noAutofit/>
          </a:bodyPr>
          <a:lstStyle/>
          <a:p>
            <a:r>
              <a:rPr lang="en-US" sz="3600" b="1">
                <a:solidFill>
                  <a:srgbClr val="FFFFFF"/>
                </a:solidFill>
                <a:latin typeface="Verdana" panose="020B0604030504040204" pitchFamily="34" charset="0"/>
                <a:ea typeface="Verdana" panose="020B0604030504040204" pitchFamily="34" charset="0"/>
                <a:cs typeface="Times New Roman" panose="02020603050405020304" pitchFamily="18" charset="0"/>
              </a:rPr>
              <a:t>WHY DO WE NEED A TRANSFER STATION?</a:t>
            </a:r>
          </a:p>
        </p:txBody>
      </p:sp>
      <p:sp>
        <p:nvSpPr>
          <p:cNvPr id="4" name="Content Placeholder 3">
            <a:extLst>
              <a:ext uri="{FF2B5EF4-FFF2-40B4-BE49-F238E27FC236}">
                <a16:creationId xmlns:a16="http://schemas.microsoft.com/office/drawing/2014/main" id="{1507FF38-9FAC-4C7B-D363-4E879103E792}"/>
              </a:ext>
            </a:extLst>
          </p:cNvPr>
          <p:cNvSpPr>
            <a:spLocks noGrp="1"/>
          </p:cNvSpPr>
          <p:nvPr>
            <p:ph sz="half" idx="1"/>
          </p:nvPr>
        </p:nvSpPr>
        <p:spPr>
          <a:xfrm>
            <a:off x="4421332" y="267269"/>
            <a:ext cx="2926080" cy="4363844"/>
          </a:xfrm>
        </p:spPr>
        <p:txBody>
          <a:bodyPr>
            <a:noAutofit/>
          </a:bodyPr>
          <a:lstStyle/>
          <a:p>
            <a:pPr>
              <a:lnSpc>
                <a:spcPct val="100000"/>
              </a:lnSpc>
            </a:pPr>
            <a:r>
              <a:rPr lang="en-US" sz="2400" b="0" u="none" strike="noStrike" dirty="0">
                <a:effectLst/>
                <a:latin typeface="Verdana" panose="020B0604030504040204" pitchFamily="34" charset="0"/>
                <a:ea typeface="Verdana" panose="020B0604030504040204" pitchFamily="34" charset="0"/>
                <a:cs typeface="Times New Roman" panose="02020603050405020304" pitchFamily="18" charset="0"/>
              </a:rPr>
              <a:t>State law requires towns to provide residents access to an approved solid waste facility</a:t>
            </a:r>
            <a:r>
              <a:rPr lang="en-US" sz="2400" dirty="0">
                <a:latin typeface="Verdana" panose="020B0604030504040204" pitchFamily="34" charset="0"/>
                <a:ea typeface="Verdana" panose="020B0604030504040204" pitchFamily="34" charset="0"/>
                <a:cs typeface="Times New Roman" panose="02020603050405020304" pitchFamily="18" charset="0"/>
              </a:rPr>
              <a:t>.</a:t>
            </a:r>
            <a:r>
              <a:rPr lang="en-US" sz="2400" baseline="30000" dirty="0">
                <a:latin typeface="Verdana" panose="020B0604030504040204" pitchFamily="34" charset="0"/>
                <a:ea typeface="Verdana" panose="020B0604030504040204" pitchFamily="34" charset="0"/>
                <a:cs typeface="Times New Roman" panose="02020603050405020304" pitchFamily="18" charset="0"/>
              </a:rPr>
              <a:t>1</a:t>
            </a:r>
            <a:r>
              <a:rPr lang="en-US" sz="2400" dirty="0">
                <a:latin typeface="Verdana" panose="020B0604030504040204" pitchFamily="34" charset="0"/>
                <a:ea typeface="Verdana" panose="020B0604030504040204" pitchFamily="34" charset="0"/>
                <a:cs typeface="Times New Roman" panose="02020603050405020304" pitchFamily="18" charset="0"/>
              </a:rPr>
              <a:t> </a:t>
            </a:r>
          </a:p>
          <a:p>
            <a:pPr>
              <a:lnSpc>
                <a:spcPct val="100000"/>
              </a:lnSpc>
            </a:pPr>
            <a:endParaRPr lang="en-US" sz="2400" dirty="0">
              <a:latin typeface="Verdana" panose="020B0604030504040204" pitchFamily="34" charset="0"/>
              <a:ea typeface="Verdana" panose="020B0604030504040204" pitchFamily="34" charset="0"/>
              <a:cs typeface="Times New Roman" panose="02020603050405020304" pitchFamily="18" charset="0"/>
            </a:endParaRPr>
          </a:p>
          <a:p>
            <a:pPr>
              <a:lnSpc>
                <a:spcPct val="100000"/>
              </a:lnSpc>
            </a:pPr>
            <a:r>
              <a:rPr lang="en-US" sz="2400" dirty="0">
                <a:latin typeface="Verdana" panose="020B0604030504040204" pitchFamily="34" charset="0"/>
                <a:ea typeface="Verdana" panose="020B0604030504040204" pitchFamily="34" charset="0"/>
                <a:cs typeface="Times New Roman" panose="02020603050405020304" pitchFamily="18" charset="0"/>
              </a:rPr>
              <a:t>After the NCES landfill closes within a few years, current trash collection and disposal services will cease.</a:t>
            </a:r>
          </a:p>
        </p:txBody>
      </p:sp>
      <p:sp>
        <p:nvSpPr>
          <p:cNvPr id="5" name="Content Placeholder 4">
            <a:extLst>
              <a:ext uri="{FF2B5EF4-FFF2-40B4-BE49-F238E27FC236}">
                <a16:creationId xmlns:a16="http://schemas.microsoft.com/office/drawing/2014/main" id="{E954398D-FB3C-9F73-EB0A-3B42564B18C5}"/>
              </a:ext>
            </a:extLst>
          </p:cNvPr>
          <p:cNvSpPr>
            <a:spLocks noGrp="1"/>
          </p:cNvSpPr>
          <p:nvPr>
            <p:ph sz="half" idx="2"/>
          </p:nvPr>
        </p:nvSpPr>
        <p:spPr>
          <a:xfrm>
            <a:off x="7921586" y="490961"/>
            <a:ext cx="3175502" cy="5396684"/>
          </a:xfrm>
        </p:spPr>
        <p:txBody>
          <a:bodyPr>
            <a:noAutofit/>
          </a:bodyPr>
          <a:lstStyle/>
          <a:p>
            <a:pPr>
              <a:lnSpc>
                <a:spcPct val="100000"/>
              </a:lnSpc>
            </a:pPr>
            <a:r>
              <a:rPr lang="en-US" sz="2400" dirty="0">
                <a:latin typeface="Verdana" panose="020B0604030504040204" pitchFamily="34" charset="0"/>
                <a:ea typeface="Verdana" panose="020B0604030504040204" pitchFamily="34" charset="0"/>
                <a:cs typeface="Times New Roman" panose="02020603050405020304" pitchFamily="18" charset="0"/>
              </a:rPr>
              <a:t>The nearest landfill, Mt. Carberry, is </a:t>
            </a:r>
            <a:br>
              <a:rPr lang="en-US" sz="2400" dirty="0">
                <a:latin typeface="Verdana" panose="020B0604030504040204" pitchFamily="34" charset="0"/>
                <a:ea typeface="Verdana" panose="020B0604030504040204" pitchFamily="34" charset="0"/>
                <a:cs typeface="Times New Roman" panose="02020603050405020304" pitchFamily="18" charset="0"/>
              </a:rPr>
            </a:br>
            <a:r>
              <a:rPr lang="en-US" sz="2400" dirty="0">
                <a:latin typeface="Verdana" panose="020B0604030504040204" pitchFamily="34" charset="0"/>
                <a:ea typeface="Verdana" panose="020B0604030504040204" pitchFamily="34" charset="0"/>
                <a:cs typeface="Times New Roman" panose="02020603050405020304" pitchFamily="18" charset="0"/>
              </a:rPr>
              <a:t>40 miles away.</a:t>
            </a:r>
          </a:p>
          <a:p>
            <a:pPr marL="0" indent="0">
              <a:lnSpc>
                <a:spcPct val="100000"/>
              </a:lnSpc>
              <a:buNone/>
            </a:pPr>
            <a:endParaRPr lang="en-US" sz="2400" dirty="0">
              <a:latin typeface="Verdana" panose="020B0604030504040204" pitchFamily="34" charset="0"/>
              <a:ea typeface="Verdana" panose="020B0604030504040204" pitchFamily="34" charset="0"/>
              <a:cs typeface="Times New Roman" panose="02020603050405020304" pitchFamily="18" charset="0"/>
            </a:endParaRPr>
          </a:p>
          <a:p>
            <a:pPr>
              <a:lnSpc>
                <a:spcPct val="100000"/>
              </a:lnSpc>
            </a:pPr>
            <a:r>
              <a:rPr lang="en-US" sz="2400" dirty="0">
                <a:latin typeface="Verdana" panose="020B0604030504040204" pitchFamily="34" charset="0"/>
                <a:ea typeface="Verdana" panose="020B0604030504040204" pitchFamily="34" charset="0"/>
                <a:cs typeface="Times New Roman" panose="02020603050405020304" pitchFamily="18" charset="0"/>
              </a:rPr>
              <a:t>New Hampshire towns largely rely on transfer stations for waste disposal and recycling, with 174 publicly-owned municipal facilities.</a:t>
            </a:r>
            <a:r>
              <a:rPr lang="en-US" sz="2400" baseline="30000" dirty="0">
                <a:latin typeface="Verdana" panose="020B0604030504040204" pitchFamily="34" charset="0"/>
                <a:ea typeface="Verdana" panose="020B0604030504040204" pitchFamily="34" charset="0"/>
                <a:cs typeface="Times New Roman" panose="02020603050405020304" pitchFamily="18" charset="0"/>
              </a:rPr>
              <a:t>2</a:t>
            </a:r>
            <a:r>
              <a:rPr lang="en-US" sz="2400" dirty="0">
                <a:latin typeface="Verdana" panose="020B0604030504040204" pitchFamily="34" charset="0"/>
                <a:ea typeface="Verdana" panose="020B0604030504040204" pitchFamily="34" charset="0"/>
                <a:cs typeface="Times New Roman" panose="02020603050405020304" pitchFamily="18" charset="0"/>
              </a:rPr>
              <a:t> </a:t>
            </a:r>
            <a:endParaRPr lang="en-US" sz="24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0000"/>
              </a:lnSpc>
            </a:pPr>
            <a:endParaRPr lang="en-US" sz="24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0480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D7E1C3-1D0B-2A24-6336-59397F02328E}"/>
              </a:ext>
            </a:extLst>
          </p:cNvPr>
          <p:cNvSpPr>
            <a:spLocks noGrp="1"/>
          </p:cNvSpPr>
          <p:nvPr>
            <p:ph type="title"/>
          </p:nvPr>
        </p:nvSpPr>
        <p:spPr>
          <a:xfrm>
            <a:off x="1519884" y="594783"/>
            <a:ext cx="9897398" cy="838316"/>
          </a:xfrm>
        </p:spPr>
        <p:txBody>
          <a:bodyPr vert="horz" lIns="91440" tIns="45720" rIns="91440" bIns="45720" rtlCol="0" anchor="ctr">
            <a:noAutofit/>
          </a:bodyPr>
          <a:lstStyle/>
          <a:p>
            <a:pPr algn="ctr"/>
            <a:r>
              <a:rPr lang="en-US" sz="2800" b="1" kern="1200" dirty="0">
                <a:solidFill>
                  <a:schemeClr val="tx1"/>
                </a:solidFill>
                <a:latin typeface="Verdana" panose="020B0604030504040204" pitchFamily="34" charset="0"/>
                <a:ea typeface="Verdana" panose="020B0604030504040204" pitchFamily="34" charset="0"/>
                <a:cs typeface="Times New Roman" panose="02020603050405020304" pitchFamily="18" charset="0"/>
              </a:rPr>
              <a:t>Other Options Considered Before Recommending a Bethlehem Transfer Station</a:t>
            </a:r>
          </a:p>
        </p:txBody>
      </p:sp>
      <p:sp>
        <p:nvSpPr>
          <p:cNvPr id="3" name="Rectangle: Rounded Corners 2">
            <a:extLst>
              <a:ext uri="{FF2B5EF4-FFF2-40B4-BE49-F238E27FC236}">
                <a16:creationId xmlns:a16="http://schemas.microsoft.com/office/drawing/2014/main" id="{7F28F151-0BB6-ABBE-DCB6-4B10A70C0E16}"/>
              </a:ext>
            </a:extLst>
          </p:cNvPr>
          <p:cNvSpPr/>
          <p:nvPr/>
        </p:nvSpPr>
        <p:spPr>
          <a:xfrm>
            <a:off x="6273870" y="1806635"/>
            <a:ext cx="5181599" cy="244576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800" b="1" dirty="0">
                <a:latin typeface="Verdana" panose="020B0604030504040204" pitchFamily="34" charset="0"/>
                <a:ea typeface="Verdana" panose="020B0604030504040204" pitchFamily="34" charset="0"/>
                <a:cs typeface="Times New Roman" panose="02020603050405020304" pitchFamily="18" charset="0"/>
              </a:rPr>
              <a:t>Purchase or rental of existing NCES transfer station – </a:t>
            </a:r>
            <a:br>
              <a:rPr lang="en-US" sz="2800" b="1" dirty="0">
                <a:latin typeface="Verdana" panose="020B0604030504040204" pitchFamily="34" charset="0"/>
                <a:ea typeface="Verdana" panose="020B0604030504040204" pitchFamily="34" charset="0"/>
                <a:cs typeface="Times New Roman" panose="02020603050405020304" pitchFamily="18" charset="0"/>
              </a:rPr>
            </a:br>
            <a:r>
              <a:rPr lang="en-US" sz="2800" dirty="0">
                <a:latin typeface="Verdana" panose="020B0604030504040204" pitchFamily="34" charset="0"/>
                <a:ea typeface="Verdana" panose="020B0604030504040204" pitchFamily="34" charset="0"/>
                <a:cs typeface="Times New Roman" panose="02020603050405020304" pitchFamily="18" charset="0"/>
              </a:rPr>
              <a:t>Town already owns land with engineering plans</a:t>
            </a:r>
          </a:p>
        </p:txBody>
      </p:sp>
      <p:sp>
        <p:nvSpPr>
          <p:cNvPr id="10" name="Rectangle: Rounded Corners 9">
            <a:extLst>
              <a:ext uri="{FF2B5EF4-FFF2-40B4-BE49-F238E27FC236}">
                <a16:creationId xmlns:a16="http://schemas.microsoft.com/office/drawing/2014/main" id="{1EE6B3BB-56CB-6731-6799-0CB15444BCFA}"/>
              </a:ext>
            </a:extLst>
          </p:cNvPr>
          <p:cNvSpPr/>
          <p:nvPr/>
        </p:nvSpPr>
        <p:spPr>
          <a:xfrm>
            <a:off x="838025" y="1806636"/>
            <a:ext cx="5126571" cy="244576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US" sz="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Use of a neighboring transfer station –</a:t>
            </a:r>
          </a:p>
          <a:p>
            <a:pPr algn="ctr"/>
            <a:r>
              <a:rPr lang="en-US" sz="2800" dirty="0">
                <a:latin typeface="Verdana" panose="020B0604030504040204" pitchFamily="34" charset="0"/>
                <a:ea typeface="Verdana" panose="020B0604030504040204" pitchFamily="34" charset="0"/>
              </a:rPr>
              <a:t>Short term solution of unknown availability and costs</a:t>
            </a:r>
          </a:p>
        </p:txBody>
      </p:sp>
      <p:sp>
        <p:nvSpPr>
          <p:cNvPr id="45" name="TextBox 44">
            <a:extLst>
              <a:ext uri="{FF2B5EF4-FFF2-40B4-BE49-F238E27FC236}">
                <a16:creationId xmlns:a16="http://schemas.microsoft.com/office/drawing/2014/main" id="{5803493E-592D-1077-56CE-36A0C8E340C5}"/>
              </a:ext>
            </a:extLst>
          </p:cNvPr>
          <p:cNvSpPr txBox="1"/>
          <p:nvPr/>
        </p:nvSpPr>
        <p:spPr>
          <a:xfrm>
            <a:off x="3532714" y="4500978"/>
            <a:ext cx="5126571" cy="2009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en-US" sz="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Curbside pickup by third party contractor – </a:t>
            </a:r>
            <a:r>
              <a:rPr lang="en-US" sz="2800" dirty="0">
                <a:latin typeface="Verdana" panose="020B0604030504040204" pitchFamily="34" charset="0"/>
                <a:ea typeface="Verdana" panose="020B0604030504040204" pitchFamily="34" charset="0"/>
              </a:rPr>
              <a:t>Too expensive!</a:t>
            </a:r>
          </a:p>
          <a:p>
            <a:pPr algn="ctr"/>
            <a:endParaRPr lang="en-US"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3571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AB2815DA-3710-3782-9D8B-DC01B671541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2726" r="1272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68AC00-D58A-BFF5-48AC-62D024A75CB8}"/>
              </a:ext>
            </a:extLst>
          </p:cNvPr>
          <p:cNvSpPr>
            <a:spLocks noGrp="1"/>
          </p:cNvSpPr>
          <p:nvPr>
            <p:ph type="title"/>
          </p:nvPr>
        </p:nvSpPr>
        <p:spPr>
          <a:xfrm>
            <a:off x="788445" y="267958"/>
            <a:ext cx="6423734" cy="1899912"/>
          </a:xfrm>
        </p:spPr>
        <p:txBody>
          <a:bodyPr vert="horz" lIns="91440" tIns="45720" rIns="91440" bIns="45720" rtlCol="0" anchor="ctr">
            <a:noAutofit/>
          </a:bodyPr>
          <a:lstStyle/>
          <a:p>
            <a:r>
              <a:rPr lang="en-US" sz="3600" b="1" dirty="0">
                <a:latin typeface="Verdana" panose="020B0604030504040204" pitchFamily="34" charset="0"/>
                <a:ea typeface="Verdana" panose="020B0604030504040204" pitchFamily="34" charset="0"/>
                <a:cs typeface="Times New Roman" panose="02020603050405020304" pitchFamily="18" charset="0"/>
              </a:rPr>
              <a:t>A MODERN TRANSFER STATION IS NECESSARY</a:t>
            </a:r>
          </a:p>
        </p:txBody>
      </p:sp>
      <p:sp>
        <p:nvSpPr>
          <p:cNvPr id="3" name="Content Placeholder 2">
            <a:extLst>
              <a:ext uri="{FF2B5EF4-FFF2-40B4-BE49-F238E27FC236}">
                <a16:creationId xmlns:a16="http://schemas.microsoft.com/office/drawing/2014/main" id="{0A72C1BA-B8A8-08BD-E7E4-8F60637C9D09}"/>
              </a:ext>
            </a:extLst>
          </p:cNvPr>
          <p:cNvSpPr>
            <a:spLocks noGrp="1"/>
          </p:cNvSpPr>
          <p:nvPr>
            <p:ph sz="half" idx="1"/>
          </p:nvPr>
        </p:nvSpPr>
        <p:spPr>
          <a:xfrm>
            <a:off x="548218" y="2043583"/>
            <a:ext cx="4207628" cy="3742762"/>
          </a:xfrm>
        </p:spPr>
        <p:txBody>
          <a:bodyPr vert="horz" lIns="91440" tIns="45720" rIns="91440" bIns="45720" rtlCol="0">
            <a:noAutofit/>
          </a:bodyPr>
          <a:lstStyle/>
          <a:p>
            <a:r>
              <a:rPr lang="en-US" sz="2200" dirty="0">
                <a:latin typeface="Verdana" panose="020B0604030504040204" pitchFamily="34" charset="0"/>
                <a:ea typeface="Verdana" panose="020B0604030504040204" pitchFamily="34" charset="0"/>
                <a:cs typeface="Times New Roman" panose="02020603050405020304" pitchFamily="18" charset="0"/>
              </a:rPr>
              <a:t>To protect our environment and economy (tourism)</a:t>
            </a:r>
          </a:p>
          <a:p>
            <a:r>
              <a:rPr lang="en-US" sz="2200" dirty="0">
                <a:latin typeface="Verdana" panose="020B0604030504040204" pitchFamily="34" charset="0"/>
                <a:ea typeface="Verdana" panose="020B0604030504040204" pitchFamily="34" charset="0"/>
                <a:cs typeface="Times New Roman" panose="02020603050405020304" pitchFamily="18" charset="0"/>
              </a:rPr>
              <a:t>To meet New Hampshire’s goal of reducing disposal of municipal solid waste (MSW) and construction and demolition debris (C&amp;D) by 25% by 2030 and by 45% by 2050.</a:t>
            </a:r>
            <a:r>
              <a:rPr lang="en-US" sz="2200" baseline="30000" dirty="0">
                <a:latin typeface="Verdana" panose="020B0604030504040204" pitchFamily="34" charset="0"/>
                <a:ea typeface="Verdana" panose="020B0604030504040204" pitchFamily="34" charset="0"/>
                <a:cs typeface="Times New Roman" panose="02020603050405020304" pitchFamily="18" charset="0"/>
              </a:rPr>
              <a:t>3</a:t>
            </a:r>
          </a:p>
          <a:p>
            <a:r>
              <a:rPr lang="en-US" sz="2200" dirty="0">
                <a:latin typeface="Verdana" panose="020B0604030504040204" pitchFamily="34" charset="0"/>
                <a:ea typeface="Verdana" panose="020B0604030504040204" pitchFamily="34" charset="0"/>
                <a:cs typeface="Times New Roman" panose="02020603050405020304" pitchFamily="18" charset="0"/>
              </a:rPr>
              <a:t>To prevent wasteful spending</a:t>
            </a:r>
          </a:p>
          <a:p>
            <a:r>
              <a:rPr lang="en-US" sz="2200" dirty="0">
                <a:latin typeface="Verdana" panose="020B0604030504040204" pitchFamily="34" charset="0"/>
                <a:ea typeface="Verdana" panose="020B0604030504040204" pitchFamily="34" charset="0"/>
                <a:cs typeface="Times New Roman" panose="02020603050405020304" pitchFamily="18" charset="0"/>
              </a:rPr>
              <a:t>To protect our health</a:t>
            </a:r>
          </a:p>
        </p:txBody>
      </p:sp>
    </p:spTree>
    <p:extLst>
      <p:ext uri="{BB962C8B-B14F-4D97-AF65-F5344CB8AC3E}">
        <p14:creationId xmlns:p14="http://schemas.microsoft.com/office/powerpoint/2010/main" val="471200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115EE-28FE-4870-4AEE-9285E49EF0B7}"/>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3600" b="1" dirty="0">
                <a:latin typeface="Verdana" panose="020B0604030504040204" pitchFamily="34" charset="0"/>
                <a:ea typeface="Verdana" panose="020B0604030504040204" pitchFamily="34" charset="0"/>
                <a:cs typeface="Times New Roman" panose="02020603050405020304" pitchFamily="18" charset="0"/>
              </a:rPr>
              <a:t>POOR WASTE MANAGEMENT AFFECTS OUR HEALTH</a:t>
            </a:r>
          </a:p>
        </p:txBody>
      </p:sp>
      <p:pic>
        <p:nvPicPr>
          <p:cNvPr id="1026" name="Picture 2" descr="An illustration showing what appears to be a transparent human head against a black background. The head contains a variety of items made of plastic, including Lego blocks, a toothbrush, a coat hanger, a water bottle and a traffic cone.">
            <a:extLst>
              <a:ext uri="{FF2B5EF4-FFF2-40B4-BE49-F238E27FC236}">
                <a16:creationId xmlns:a16="http://schemas.microsoft.com/office/drawing/2014/main" id="{668DFA59-4687-959A-746A-09FA81190C4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2" b="60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9259D8-067A-7C53-83F2-4C485D984208}"/>
              </a:ext>
            </a:extLst>
          </p:cNvPr>
          <p:cNvSpPr>
            <a:spLocks noGrp="1"/>
          </p:cNvSpPr>
          <p:nvPr>
            <p:ph sz="half" idx="1"/>
          </p:nvPr>
        </p:nvSpPr>
        <p:spPr>
          <a:xfrm>
            <a:off x="5297762" y="2706624"/>
            <a:ext cx="6251110" cy="3483864"/>
          </a:xfrm>
        </p:spPr>
        <p:txBody>
          <a:bodyPr vert="horz" lIns="91440" tIns="45720" rIns="91440" bIns="45720" rtlCol="0">
            <a:normAutofit lnSpcReduction="10000"/>
          </a:bodyPr>
          <a:lstStyle/>
          <a:p>
            <a:pPr marL="0" indent="0">
              <a:buNone/>
            </a:pPr>
            <a:r>
              <a:rPr lang="en-US" dirty="0">
                <a:latin typeface="Verdana" panose="020B0604030504040204" pitchFamily="34" charset="0"/>
                <a:ea typeface="Verdana" panose="020B0604030504040204" pitchFamily="34" charset="0"/>
                <a:cs typeface="Times New Roman" panose="02020603050405020304" pitchFamily="18" charset="0"/>
              </a:rPr>
              <a:t>Plastic waste is</a:t>
            </a:r>
            <a:r>
              <a:rPr lang="en-US" sz="2400" dirty="0">
                <a:latin typeface="Verdana" panose="020B0604030504040204" pitchFamily="34" charset="0"/>
                <a:ea typeface="Verdana" panose="020B0604030504040204" pitchFamily="34" charset="0"/>
                <a:cs typeface="Times New Roman" panose="02020603050405020304" pitchFamily="18" charset="0"/>
              </a:rPr>
              <a:t>:</a:t>
            </a:r>
          </a:p>
          <a:p>
            <a:pPr marL="0" indent="0">
              <a:buNone/>
            </a:pPr>
            <a:endParaRPr lang="en-US" sz="2400" dirty="0">
              <a:latin typeface="Verdana" panose="020B0604030504040204" pitchFamily="34" charset="0"/>
              <a:ea typeface="Verdana" panose="020B0604030504040204" pitchFamily="34" charset="0"/>
              <a:cs typeface="Times New Roman" panose="02020603050405020304" pitchFamily="18" charset="0"/>
            </a:endParaRPr>
          </a:p>
          <a:p>
            <a:r>
              <a:rPr lang="en-US" sz="2400" dirty="0">
                <a:latin typeface="Verdana" panose="020B0604030504040204" pitchFamily="34" charset="0"/>
                <a:ea typeface="Verdana" panose="020B0604030504040204" pitchFamily="34" charset="0"/>
                <a:cs typeface="Times New Roman" panose="02020603050405020304" pitchFamily="18" charset="0"/>
              </a:rPr>
              <a:t>In our lungs, bowels and blood</a:t>
            </a:r>
          </a:p>
          <a:p>
            <a:endParaRPr lang="en-US" sz="2400" dirty="0">
              <a:latin typeface="Verdana" panose="020B0604030504040204" pitchFamily="34" charset="0"/>
              <a:ea typeface="Verdana" panose="020B0604030504040204" pitchFamily="34" charset="0"/>
              <a:cs typeface="Times New Roman" panose="02020603050405020304" pitchFamily="18" charset="0"/>
            </a:endParaRPr>
          </a:p>
          <a:p>
            <a:r>
              <a:rPr lang="en-US" sz="2400" dirty="0">
                <a:latin typeface="Verdana" panose="020B0604030504040204" pitchFamily="34" charset="0"/>
                <a:ea typeface="Verdana" panose="020B0604030504040204" pitchFamily="34" charset="0"/>
                <a:cs typeface="Times New Roman" panose="02020603050405020304" pitchFamily="18" charset="0"/>
              </a:rPr>
              <a:t>In our water, food, and air</a:t>
            </a:r>
          </a:p>
          <a:p>
            <a:endParaRPr lang="en-US" sz="2400" dirty="0">
              <a:latin typeface="Verdana" panose="020B0604030504040204" pitchFamily="34" charset="0"/>
              <a:ea typeface="Verdana" panose="020B0604030504040204" pitchFamily="34" charset="0"/>
              <a:cs typeface="Times New Roman" panose="02020603050405020304" pitchFamily="18" charset="0"/>
            </a:endParaRPr>
          </a:p>
          <a:p>
            <a:r>
              <a:rPr lang="en-US" sz="2400" dirty="0">
                <a:latin typeface="Verdana" panose="020B0604030504040204" pitchFamily="34" charset="0"/>
                <a:ea typeface="Verdana" panose="020B0604030504040204" pitchFamily="34" charset="0"/>
                <a:cs typeface="Times New Roman" panose="02020603050405020304" pitchFamily="18" charset="0"/>
              </a:rPr>
              <a:t>In the breast milk of most healthy mothers</a:t>
            </a:r>
            <a:r>
              <a:rPr lang="en-US" sz="2400" baseline="30000" dirty="0">
                <a:latin typeface="Verdana" panose="020B0604030504040204" pitchFamily="34" charset="0"/>
                <a:ea typeface="Verdana" panose="020B0604030504040204" pitchFamily="34" charset="0"/>
                <a:cs typeface="Times New Roman" panose="02020603050405020304" pitchFamily="18" charset="0"/>
              </a:rPr>
              <a:t>4</a:t>
            </a:r>
          </a:p>
        </p:txBody>
      </p:sp>
      <p:sp>
        <p:nvSpPr>
          <p:cNvPr id="4" name="TextBox 3">
            <a:extLst>
              <a:ext uri="{FF2B5EF4-FFF2-40B4-BE49-F238E27FC236}">
                <a16:creationId xmlns:a16="http://schemas.microsoft.com/office/drawing/2014/main" id="{A2CA732F-9935-F94D-F6CD-8D0E6C6EA4E4}"/>
              </a:ext>
            </a:extLst>
          </p:cNvPr>
          <p:cNvSpPr txBox="1"/>
          <p:nvPr/>
        </p:nvSpPr>
        <p:spPr>
          <a:xfrm>
            <a:off x="497150" y="5983550"/>
            <a:ext cx="3311370" cy="33855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Source: New York Times</a:t>
            </a:r>
          </a:p>
        </p:txBody>
      </p:sp>
    </p:spTree>
    <p:extLst>
      <p:ext uri="{BB962C8B-B14F-4D97-AF65-F5344CB8AC3E}">
        <p14:creationId xmlns:p14="http://schemas.microsoft.com/office/powerpoint/2010/main" val="2048475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BC0C0-64EF-C81A-8DE0-E91062A8B090}"/>
              </a:ext>
            </a:extLst>
          </p:cNvPr>
          <p:cNvSpPr>
            <a:spLocks noGrp="1"/>
          </p:cNvSpPr>
          <p:nvPr>
            <p:ph type="title"/>
          </p:nvPr>
        </p:nvSpPr>
        <p:spPr>
          <a:xfrm>
            <a:off x="240030" y="496344"/>
            <a:ext cx="5646420" cy="1956841"/>
          </a:xfrm>
        </p:spPr>
        <p:txBody>
          <a:bodyPr vert="horz" lIns="91440" tIns="45720" rIns="91440" bIns="45720" rtlCol="0" anchor="b">
            <a:normAutofit fontScale="90000"/>
          </a:bodyPr>
          <a:lstStyle/>
          <a:p>
            <a:r>
              <a:rPr lang="en-US" sz="3400" b="1" dirty="0">
                <a:latin typeface="Verdana" panose="020B0604030504040204" pitchFamily="34" charset="0"/>
                <a:ea typeface="Verdana" panose="020B0604030504040204" pitchFamily="34" charset="0"/>
              </a:rPr>
              <a:t>BETHLEHEM’S </a:t>
            </a:r>
            <a:br>
              <a:rPr lang="en-US" sz="3400" b="1" dirty="0">
                <a:latin typeface="Verdana" panose="020B0604030504040204" pitchFamily="34" charset="0"/>
                <a:ea typeface="Verdana" panose="020B0604030504040204" pitchFamily="34" charset="0"/>
              </a:rPr>
            </a:br>
            <a:r>
              <a:rPr lang="en-US" sz="3400" b="1" dirty="0">
                <a:latin typeface="Verdana" panose="020B0604030504040204" pitchFamily="34" charset="0"/>
                <a:ea typeface="Verdana" panose="020B0604030504040204" pitchFamily="34" charset="0"/>
              </a:rPr>
              <a:t>PHASE I TRANSFER STATION WILL REDUCE COSTLY LANDFILLING BY:</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513D36B9-F1C2-73C8-5AE5-39D48A8F001A}"/>
              </a:ext>
            </a:extLst>
          </p:cNvPr>
          <p:cNvSpPr>
            <a:spLocks noGrp="1"/>
          </p:cNvSpPr>
          <p:nvPr>
            <p:ph type="body" sz="half" idx="2"/>
          </p:nvPr>
        </p:nvSpPr>
        <p:spPr>
          <a:xfrm>
            <a:off x="440818" y="2782303"/>
            <a:ext cx="4670097" cy="3320668"/>
          </a:xfrm>
        </p:spPr>
        <p:txBody>
          <a:bodyPr vert="horz" lIns="91440" tIns="45720" rIns="91440" bIns="45720" rtlCol="0">
            <a:noAutofit/>
          </a:bodyPr>
          <a:lstStyle/>
          <a:p>
            <a:pPr marL="285750" indent="-228600">
              <a:buFont typeface="Arial" panose="020B0604020202020204" pitchFamily="34" charset="0"/>
              <a:buChar char="•"/>
            </a:pPr>
            <a:r>
              <a:rPr lang="en-US" sz="2000" dirty="0">
                <a:latin typeface="Verdana" panose="020B0604030504040204" pitchFamily="34" charset="0"/>
                <a:ea typeface="Verdana" panose="020B0604030504040204" pitchFamily="34" charset="0"/>
              </a:rPr>
              <a:t>Providing separate recycling stations and bins for cardboard, mixed paper, textiles, plastics, and metal and glass containers</a:t>
            </a:r>
          </a:p>
          <a:p>
            <a:pPr marL="285750" indent="-228600">
              <a:buFont typeface="Arial" panose="020B0604020202020204" pitchFamily="34" charset="0"/>
              <a:buChar char="•"/>
            </a:pPr>
            <a:r>
              <a:rPr lang="en-US" sz="2000" dirty="0">
                <a:latin typeface="Verdana" panose="020B0604030504040204" pitchFamily="34" charset="0"/>
                <a:ea typeface="Verdana" panose="020B0604030504040204" pitchFamily="34" charset="0"/>
              </a:rPr>
              <a:t>Collecting food scraps for composting</a:t>
            </a:r>
          </a:p>
          <a:p>
            <a:pPr marL="285750" indent="-228600">
              <a:buFont typeface="Arial" panose="020B0604020202020204" pitchFamily="34" charset="0"/>
              <a:buChar char="•"/>
            </a:pPr>
            <a:r>
              <a:rPr lang="en-US" sz="2000" dirty="0">
                <a:latin typeface="Verdana" panose="020B0604030504040204" pitchFamily="34" charset="0"/>
                <a:ea typeface="Verdana" panose="020B0604030504040204" pitchFamily="34" charset="0"/>
              </a:rPr>
              <a:t>Having a swap shop to exchange free items for reuse</a:t>
            </a:r>
          </a:p>
          <a:p>
            <a:pPr marL="285750" indent="-228600">
              <a:buFont typeface="Arial" panose="020B0604020202020204" pitchFamily="34" charset="0"/>
              <a:buChar char="•"/>
            </a:pPr>
            <a:r>
              <a:rPr lang="en-US" sz="2000" dirty="0">
                <a:latin typeface="Verdana" panose="020B0604030504040204" pitchFamily="34" charset="0"/>
                <a:ea typeface="Verdana" panose="020B0604030504040204" pitchFamily="34" charset="0"/>
              </a:rPr>
              <a:t>Implementing a Pay-As-You-Throw system to reduce solid waste tonnage and taxpayer burden</a:t>
            </a:r>
          </a:p>
        </p:txBody>
      </p:sp>
      <p:pic>
        <p:nvPicPr>
          <p:cNvPr id="7" name="Picture 2">
            <a:extLst>
              <a:ext uri="{FF2B5EF4-FFF2-40B4-BE49-F238E27FC236}">
                <a16:creationId xmlns:a16="http://schemas.microsoft.com/office/drawing/2014/main" id="{88C9BA09-F334-2101-CD1A-146BDF368B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2" r="951"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43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21F6-55B4-A4EC-E628-8DBF73053867}"/>
              </a:ext>
            </a:extLst>
          </p:cNvPr>
          <p:cNvSpPr>
            <a:spLocks noGrp="1"/>
          </p:cNvSpPr>
          <p:nvPr>
            <p:ph type="title"/>
          </p:nvPr>
        </p:nvSpPr>
        <p:spPr>
          <a:xfrm>
            <a:off x="440626" y="290355"/>
            <a:ext cx="11310747" cy="1046718"/>
          </a:xfrm>
        </p:spPr>
        <p:txBody>
          <a:bodyPr vert="horz" lIns="91440" tIns="45720" rIns="91440" bIns="45720" rtlCol="0" anchor="b">
            <a:noAutofit/>
          </a:bodyPr>
          <a:lstStyle/>
          <a:p>
            <a:pPr algn="ctr"/>
            <a:r>
              <a:rPr lang="en-US" sz="3200" b="1" dirty="0">
                <a:latin typeface="Verdana" panose="020B0604030504040204" pitchFamily="34" charset="0"/>
                <a:ea typeface="Verdana" panose="020B0604030504040204" pitchFamily="34" charset="0"/>
              </a:rPr>
              <a:t>REDUCING, RECYCLING, AND REUSING CAN AVOID MOST LANDFILLING AND SAVE $$$</a:t>
            </a:r>
          </a:p>
        </p:txBody>
      </p:sp>
      <p:sp>
        <p:nvSpPr>
          <p:cNvPr id="4" name="Text Placeholder 3">
            <a:extLst>
              <a:ext uri="{FF2B5EF4-FFF2-40B4-BE49-F238E27FC236}">
                <a16:creationId xmlns:a16="http://schemas.microsoft.com/office/drawing/2014/main" id="{FFAD7732-69E8-807B-CB85-13BEDFD7F86F}"/>
              </a:ext>
            </a:extLst>
          </p:cNvPr>
          <p:cNvSpPr>
            <a:spLocks noGrp="1"/>
          </p:cNvSpPr>
          <p:nvPr>
            <p:ph type="body" sz="half" idx="2"/>
          </p:nvPr>
        </p:nvSpPr>
        <p:spPr>
          <a:xfrm>
            <a:off x="6644717" y="2013124"/>
            <a:ext cx="4913680" cy="3815841"/>
          </a:xfrm>
        </p:spPr>
        <p:txBody>
          <a:bodyPr vert="horz" lIns="91440" tIns="45720" rIns="91440" bIns="45720" rtlCol="0">
            <a:noAutofit/>
          </a:bodyPr>
          <a:lstStyle/>
          <a:p>
            <a:pPr>
              <a:lnSpc>
                <a:spcPct val="110000"/>
              </a:lnSpc>
            </a:pPr>
            <a:r>
              <a:rPr lang="en-US" sz="2000" b="1" dirty="0">
                <a:latin typeface="Verdana" panose="020B0604030504040204" pitchFamily="34" charset="0"/>
                <a:ea typeface="Verdana" panose="020B0604030504040204" pitchFamily="34" charset="0"/>
              </a:rPr>
              <a:t>REDUCE AND REPURPOSE</a:t>
            </a:r>
          </a:p>
          <a:p>
            <a:pPr marL="285750" indent="-228600">
              <a:lnSpc>
                <a:spcPct val="110000"/>
              </a:lnSpc>
              <a:buFont typeface="Arial" panose="020B0604020202020204" pitchFamily="34" charset="0"/>
              <a:buChar char="•"/>
            </a:pPr>
            <a:r>
              <a:rPr lang="en-US" sz="2000" dirty="0">
                <a:latin typeface="Verdana" panose="020B0604030504040204" pitchFamily="34" charset="0"/>
                <a:ea typeface="Verdana" panose="020B0604030504040204" pitchFamily="34" charset="0"/>
              </a:rPr>
              <a:t>Average U.S. household spends $1,866 per year on wasted food</a:t>
            </a:r>
            <a:r>
              <a:rPr lang="en-US" sz="2000" baseline="30000" dirty="0">
                <a:latin typeface="Verdana" panose="020B0604030504040204" pitchFamily="34" charset="0"/>
                <a:ea typeface="Verdana" panose="020B0604030504040204" pitchFamily="34" charset="0"/>
              </a:rPr>
              <a:t>9</a:t>
            </a:r>
            <a:r>
              <a:rPr lang="en-US" sz="2000" dirty="0">
                <a:latin typeface="Verdana" panose="020B0604030504040204" pitchFamily="34" charset="0"/>
                <a:ea typeface="Verdana" panose="020B0604030504040204" pitchFamily="34" charset="0"/>
              </a:rPr>
              <a:t>. Food that cannot be stored or donated can be composted, not landfilled.</a:t>
            </a:r>
          </a:p>
          <a:p>
            <a:pPr>
              <a:lnSpc>
                <a:spcPct val="110000"/>
              </a:lnSpc>
            </a:pPr>
            <a:r>
              <a:rPr lang="en-US" sz="2000" b="1" dirty="0">
                <a:latin typeface="Verdana" panose="020B0604030504040204" pitchFamily="34" charset="0"/>
                <a:ea typeface="Verdana" panose="020B0604030504040204" pitchFamily="34" charset="0"/>
              </a:rPr>
              <a:t>REDUCE, REUSE, AND RECYCLE</a:t>
            </a:r>
          </a:p>
          <a:p>
            <a:pPr marL="285750" indent="-228600">
              <a:lnSpc>
                <a:spcPct val="110000"/>
              </a:lnSpc>
              <a:buFont typeface="Arial" panose="020B0604020202020204" pitchFamily="34" charset="0"/>
              <a:buChar char="•"/>
            </a:pPr>
            <a:r>
              <a:rPr lang="en-US" sz="2000" dirty="0">
                <a:latin typeface="Verdana" panose="020B0604030504040204" pitchFamily="34" charset="0"/>
                <a:ea typeface="Verdana" panose="020B0604030504040204" pitchFamily="34" charset="0"/>
              </a:rPr>
              <a:t>Average person buys 68 items of clothes per year, with 80% seldom worn</a:t>
            </a:r>
            <a:r>
              <a:rPr lang="en-US" sz="2000" baseline="30000" dirty="0">
                <a:latin typeface="Verdana" panose="020B0604030504040204" pitchFamily="34" charset="0"/>
                <a:ea typeface="Verdana" panose="020B0604030504040204" pitchFamily="34" charset="0"/>
              </a:rPr>
              <a:t>10</a:t>
            </a:r>
            <a:r>
              <a:rPr lang="en-US" sz="2000" dirty="0">
                <a:latin typeface="Verdana" panose="020B0604030504040204" pitchFamily="34" charset="0"/>
                <a:ea typeface="Verdana" panose="020B0604030504040204" pitchFamily="34" charset="0"/>
              </a:rPr>
              <a:t>, and 85% ending up in landfills</a:t>
            </a:r>
            <a:r>
              <a:rPr lang="en-US" sz="2000" baseline="30000" dirty="0">
                <a:latin typeface="Verdana" panose="020B0604030504040204" pitchFamily="34" charset="0"/>
                <a:ea typeface="Verdana" panose="020B0604030504040204" pitchFamily="34" charset="0"/>
              </a:rPr>
              <a:t>11</a:t>
            </a:r>
          </a:p>
          <a:p>
            <a:pPr>
              <a:lnSpc>
                <a:spcPct val="110000"/>
              </a:lnSpc>
            </a:pPr>
            <a:r>
              <a:rPr lang="en-US" sz="2000" b="1" dirty="0">
                <a:latin typeface="Verdana" panose="020B0604030504040204" pitchFamily="34" charset="0"/>
                <a:ea typeface="Verdana" panose="020B0604030504040204" pitchFamily="34" charset="0"/>
              </a:rPr>
              <a:t>REFUSE. REUSE.</a:t>
            </a:r>
          </a:p>
          <a:p>
            <a:pPr marL="285750" indent="-228600">
              <a:lnSpc>
                <a:spcPct val="110000"/>
              </a:lnSpc>
              <a:buFont typeface="Arial" panose="020B0604020202020204" pitchFamily="34" charset="0"/>
              <a:buChar char="•"/>
            </a:pPr>
            <a:r>
              <a:rPr lang="en-US" sz="2000" dirty="0">
                <a:latin typeface="Verdana" panose="020B0604030504040204" pitchFamily="34" charset="0"/>
                <a:ea typeface="Verdana" panose="020B0604030504040204" pitchFamily="34" charset="0"/>
              </a:rPr>
              <a:t>Only 9% of plastic is recycled</a:t>
            </a:r>
            <a:r>
              <a:rPr lang="en-US" sz="2000" baseline="30000" dirty="0">
                <a:latin typeface="Verdana" panose="020B0604030504040204" pitchFamily="34" charset="0"/>
                <a:ea typeface="Verdana" panose="020B0604030504040204" pitchFamily="34" charset="0"/>
              </a:rPr>
              <a:t>12</a:t>
            </a:r>
            <a:r>
              <a:rPr lang="en-US" sz="2000" dirty="0">
                <a:latin typeface="Verdana" panose="020B0604030504040204" pitchFamily="34" charset="0"/>
                <a:ea typeface="Verdana" panose="020B0604030504040204" pitchFamily="34" charset="0"/>
              </a:rPr>
              <a:t>. </a:t>
            </a:r>
          </a:p>
        </p:txBody>
      </p:sp>
      <p:pic>
        <p:nvPicPr>
          <p:cNvPr id="3" name="Picture 2">
            <a:extLst>
              <a:ext uri="{FF2B5EF4-FFF2-40B4-BE49-F238E27FC236}">
                <a16:creationId xmlns:a16="http://schemas.microsoft.com/office/drawing/2014/main" id="{11BC3CB5-3540-1C49-D09D-70BFC2F73A5B}"/>
              </a:ext>
            </a:extLst>
          </p:cNvPr>
          <p:cNvPicPr>
            <a:picLocks noChangeAspect="1"/>
          </p:cNvPicPr>
          <p:nvPr/>
        </p:nvPicPr>
        <p:blipFill>
          <a:blip r:embed="rId3"/>
          <a:stretch>
            <a:fillRect/>
          </a:stretch>
        </p:blipFill>
        <p:spPr>
          <a:xfrm>
            <a:off x="330100" y="1482434"/>
            <a:ext cx="6169687" cy="4877223"/>
          </a:xfrm>
          <a:prstGeom prst="rect">
            <a:avLst/>
          </a:prstGeom>
        </p:spPr>
      </p:pic>
    </p:spTree>
    <p:extLst>
      <p:ext uri="{BB962C8B-B14F-4D97-AF65-F5344CB8AC3E}">
        <p14:creationId xmlns:p14="http://schemas.microsoft.com/office/powerpoint/2010/main" val="423986662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1920</TotalTime>
  <Words>1845</Words>
  <Application>Microsoft Office PowerPoint</Application>
  <PresentationFormat>Widescreen</PresentationFormat>
  <Paragraphs>172</Paragraphs>
  <Slides>29</Slides>
  <Notes>16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Arial</vt:lpstr>
      <vt:lpstr>Calibri</vt:lpstr>
      <vt:lpstr>Calibri Light</vt:lpstr>
      <vt:lpstr>Century Gothic</vt:lpstr>
      <vt:lpstr>Times New Roman</vt:lpstr>
      <vt:lpstr>Tw Cen MT</vt:lpstr>
      <vt:lpstr>Tw Cen MT Condensed</vt:lpstr>
      <vt:lpstr>Verdana</vt:lpstr>
      <vt:lpstr>Wingdings 3</vt:lpstr>
      <vt:lpstr>Office Theme</vt:lpstr>
      <vt:lpstr>Wisp</vt:lpstr>
      <vt:lpstr>Integral</vt:lpstr>
      <vt:lpstr>  PUBLIC INFORMATION MEETING ON THE PROPOSED BETHLEHEM TRANSFER STATION</vt:lpstr>
      <vt:lpstr>WELCOME AND THANK YOU FOR COMING </vt:lpstr>
      <vt:lpstr>MISSION AND OBJECTIVES OF THE  BETHLEHEM TRANSFER STATION COMMITTEE Established 2017</vt:lpstr>
      <vt:lpstr>WHY DO WE NEED A TRANSFER STATION?</vt:lpstr>
      <vt:lpstr>Other Options Considered Before Recommending a Bethlehem Transfer Station</vt:lpstr>
      <vt:lpstr>A MODERN TRANSFER STATION IS NECESSARY</vt:lpstr>
      <vt:lpstr>POOR WASTE MANAGEMENT AFFECTS OUR HEALTH</vt:lpstr>
      <vt:lpstr>BETHLEHEM’S  PHASE I TRANSFER STATION WILL REDUCE COSTLY LANDFILLING BY:</vt:lpstr>
      <vt:lpstr>REDUCING, RECYCLING, AND REUSING CAN AVOID MOST LANDFILLING AND SAVE $$$</vt:lpstr>
      <vt:lpstr>PowerPoint Presentation</vt:lpstr>
      <vt:lpstr>BENEFITS OF RETURNING TO SOURCE SEPARATION OF RECYCLABES</vt:lpstr>
      <vt:lpstr>BENEFITS OF A  PAY-AS-YOU-THROW (PAYT) PROGRAM</vt:lpstr>
      <vt:lpstr>PowerPoint Presentation</vt:lpstr>
      <vt:lpstr>REASONS FOR LOCATING THE TRANSFER STATION ON THE ROUTE 116 SITE</vt:lpstr>
      <vt:lpstr>PowerPoint Presentation</vt:lpstr>
      <vt:lpstr>PowerPoint Presentation</vt:lpstr>
      <vt:lpstr>PowerPoint Presentation</vt:lpstr>
      <vt:lpstr>REASONS FOR PHASED APPROACH</vt:lpstr>
      <vt:lpstr>POSSIBLE FINANCING OF THE TRANSFER STATION </vt:lpstr>
      <vt:lpstr>PowerPoint Presentation</vt:lpstr>
      <vt:lpstr>POSSIBLE WAYS TO FINANCE NON-GRANT PORTION</vt:lpstr>
      <vt:lpstr>PROJECTED OPERATING BUDGET</vt:lpstr>
      <vt:lpstr>PowerPoint Presentation</vt:lpstr>
      <vt:lpstr>PowerPoint Presentation</vt:lpstr>
      <vt:lpstr>REFERENCES</vt:lpstr>
      <vt:lpstr>REFERENCES (continued)</vt:lpstr>
      <vt:lpstr>REFERENCES (continued)</vt:lpstr>
      <vt:lpstr>REFERENCES (continued)</vt:lpstr>
      <vt:lpstr>REFERENCES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INFORMATION MEETING  FOR  PROPOSED BETHLEHEM TRANSFER STATION</dc:title>
  <dc:creator>zit123cap@gmail.com</dc:creator>
  <cp:lastModifiedBy>Mary Moritz</cp:lastModifiedBy>
  <cp:revision>48</cp:revision>
  <dcterms:created xsi:type="dcterms:W3CDTF">2023-04-20T00:43:10Z</dcterms:created>
  <dcterms:modified xsi:type="dcterms:W3CDTF">2023-06-05T17:17:51Z</dcterms:modified>
</cp:coreProperties>
</file>