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8"/>
  </p:notesMasterIdLst>
  <p:sldIdLst>
    <p:sldId id="256" r:id="rId2"/>
    <p:sldId id="259" r:id="rId3"/>
    <p:sldId id="260" r:id="rId4"/>
    <p:sldId id="949" r:id="rId5"/>
    <p:sldId id="277" r:id="rId6"/>
    <p:sldId id="965" r:id="rId7"/>
    <p:sldId id="950" r:id="rId8"/>
    <p:sldId id="265" r:id="rId9"/>
    <p:sldId id="266" r:id="rId10"/>
    <p:sldId id="267" r:id="rId11"/>
    <p:sldId id="959" r:id="rId12"/>
    <p:sldId id="958" r:id="rId13"/>
    <p:sldId id="961" r:id="rId14"/>
    <p:sldId id="955" r:id="rId15"/>
    <p:sldId id="263" r:id="rId16"/>
    <p:sldId id="278" r:id="rId17"/>
  </p:sldIdLst>
  <p:sldSz cx="12192000" cy="6858000"/>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F7R7xp6GblR+IuP5ePZ9ng3Bq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1AA"/>
    <a:srgbClr val="13A5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71"/>
  </p:normalViewPr>
  <p:slideViewPr>
    <p:cSldViewPr snapToGrid="0">
      <p:cViewPr varScale="1">
        <p:scale>
          <a:sx n="61" d="100"/>
          <a:sy n="61" d="100"/>
        </p:scale>
        <p:origin x="3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36"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25" tIns="48300" rIns="96625"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25" tIns="48300" rIns="96625"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25" tIns="48300" rIns="96625"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r>
              <a:rPr lang="en-US" dirty="0"/>
              <a:t>This presentation will cover (1) what is Community Power; (2) the details of the draft Electric Aggregation Plan; and (3) questions and discussion.</a:t>
            </a:r>
            <a:endParaRPr dirty="0"/>
          </a:p>
        </p:txBody>
      </p:sp>
      <p:sp>
        <p:nvSpPr>
          <p:cNvPr id="92" name="Google Shape;92;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777769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c1791e128b_0_586:notes"/>
          <p:cNvSpPr txBox="1">
            <a:spLocks noGrp="1"/>
          </p:cNvSpPr>
          <p:nvPr>
            <p:ph type="body" idx="1"/>
          </p:nvPr>
        </p:nvSpPr>
        <p:spPr>
          <a:xfrm>
            <a:off x="731520" y="6080760"/>
            <a:ext cx="5852160" cy="5760720"/>
          </a:xfrm>
          <a:prstGeom prst="rect">
            <a:avLst/>
          </a:prstGeom>
          <a:noFill/>
          <a:ln>
            <a:noFill/>
          </a:ln>
        </p:spPr>
        <p:txBody>
          <a:bodyPr spcFirstLastPara="1" wrap="square" lIns="96645" tIns="96645" rIns="96645" bIns="96645" anchor="t" anchorCtr="0">
            <a:noAutofit/>
          </a:bodyPr>
          <a:lstStyle/>
          <a:p>
            <a:pPr marL="0" indent="0">
              <a:buClr>
                <a:schemeClr val="dk1"/>
              </a:buClr>
              <a:buSzPts val="1200"/>
            </a:pPr>
            <a:endParaRPr/>
          </a:p>
        </p:txBody>
      </p:sp>
      <p:sp>
        <p:nvSpPr>
          <p:cNvPr id="207" name="Google Shape;207;g1c1791e128b_0_586:notes"/>
          <p:cNvSpPr>
            <a:spLocks noGrp="1" noRot="1" noChangeAspect="1"/>
          </p:cNvSpPr>
          <p:nvPr>
            <p:ph type="sldImg" idx="2"/>
          </p:nvPr>
        </p:nvSpPr>
        <p:spPr>
          <a:xfrm>
            <a:off x="-609600" y="960438"/>
            <a:ext cx="8534400" cy="48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7625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130d0ed84_0_123:notes"/>
          <p:cNvSpPr>
            <a:spLocks noGrp="1" noRot="1" noChangeAspect="1"/>
          </p:cNvSpPr>
          <p:nvPr>
            <p:ph type="sldImg" idx="2"/>
          </p:nvPr>
        </p:nvSpPr>
        <p:spPr>
          <a:xfrm>
            <a:off x="2338388" y="530225"/>
            <a:ext cx="4716462" cy="2654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g10130d0ed84_0_123:notes"/>
          <p:cNvSpPr txBox="1">
            <a:spLocks noGrp="1"/>
          </p:cNvSpPr>
          <p:nvPr>
            <p:ph type="body" idx="1"/>
          </p:nvPr>
        </p:nvSpPr>
        <p:spPr>
          <a:xfrm>
            <a:off x="1252432" y="3361611"/>
            <a:ext cx="6888375" cy="3184684"/>
          </a:xfrm>
          <a:prstGeom prst="rect">
            <a:avLst/>
          </a:prstGeom>
          <a:noFill/>
          <a:ln>
            <a:noFill/>
          </a:ln>
        </p:spPr>
        <p:txBody>
          <a:bodyPr spcFirstLastPara="1" wrap="square" lIns="94075" tIns="47025" rIns="94075" bIns="47025" anchor="t" anchorCtr="0">
            <a:noAutofit/>
          </a:bodyPr>
          <a:lstStyle/>
          <a:p>
            <a:pPr marL="176456" lvl="0" indent="-98031" algn="l" rtl="0">
              <a:lnSpc>
                <a:spcPct val="100000"/>
              </a:lnSpc>
              <a:spcBef>
                <a:spcPts val="0"/>
              </a:spcBef>
              <a:spcAft>
                <a:spcPts val="0"/>
              </a:spcAft>
              <a:buSzPts val="1200"/>
              <a:buNone/>
            </a:pPr>
            <a:r>
              <a:rPr lang="en-US" dirty="0"/>
              <a:t>The key to the success of the Coalition Model is a combination of (1) Community Governance; and (2) Expert Staff &amp; Service Providers on the operations side of the business.</a:t>
            </a:r>
          </a:p>
          <a:p>
            <a:pPr marL="176456" lvl="0" indent="-98031" algn="l" rtl="0">
              <a:lnSpc>
                <a:spcPct val="100000"/>
              </a:lnSpc>
              <a:spcBef>
                <a:spcPts val="0"/>
              </a:spcBef>
              <a:spcAft>
                <a:spcPts val="0"/>
              </a:spcAft>
              <a:buSzPts val="1200"/>
              <a:buNone/>
            </a:pPr>
            <a:r>
              <a:rPr lang="en-US" dirty="0"/>
              <a:t>We have a Board of 20 community representatives, elected by and from our Member cities and towns. These are local elected officials, municipal managers, and community leaders — many of whom have deep expertise and experience in the power sector. Our Board includes former utility executives, legislators and regulators, founders of energy companies — all providing oversight and ensuring we serve the interests of our communities.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1617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notes"/>
          <p:cNvSpPr>
            <a:spLocks noGrp="1" noRot="1" noChangeAspect="1"/>
          </p:cNvSpPr>
          <p:nvPr>
            <p:ph type="sldImg" idx="2"/>
          </p:nvPr>
        </p:nvSpPr>
        <p:spPr>
          <a:xfrm>
            <a:off x="2338388" y="530225"/>
            <a:ext cx="4716462" cy="2654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p4:notes"/>
          <p:cNvSpPr txBox="1">
            <a:spLocks noGrp="1"/>
          </p:cNvSpPr>
          <p:nvPr>
            <p:ph type="body" idx="1"/>
          </p:nvPr>
        </p:nvSpPr>
        <p:spPr>
          <a:xfrm>
            <a:off x="1252432" y="3361611"/>
            <a:ext cx="6888375" cy="3184684"/>
          </a:xfrm>
          <a:prstGeom prst="rect">
            <a:avLst/>
          </a:prstGeom>
          <a:noFill/>
          <a:ln>
            <a:noFill/>
          </a:ln>
        </p:spPr>
        <p:txBody>
          <a:bodyPr spcFirstLastPara="1" wrap="square" lIns="94075" tIns="47025" rIns="94075" bIns="47025" anchor="t" anchorCtr="0">
            <a:noAutofit/>
          </a:bodyPr>
          <a:lstStyle/>
          <a:p>
            <a:pPr marL="176456" lvl="0" indent="-98031" algn="l" rtl="0">
              <a:lnSpc>
                <a:spcPct val="100000"/>
              </a:lnSpc>
              <a:spcBef>
                <a:spcPts val="0"/>
              </a:spcBef>
              <a:spcAft>
                <a:spcPts val="0"/>
              </a:spcAft>
              <a:buSzPts val="12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3: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731520" y="4620577"/>
            <a:ext cx="5852160" cy="3780473"/>
          </a:xfrm>
          <a:prstGeom prst="rect">
            <a:avLst/>
          </a:prstGeom>
          <a:noFill/>
          <a:ln>
            <a:noFill/>
          </a:ln>
        </p:spPr>
        <p:txBody>
          <a:bodyPr spcFirstLastPara="1" wrap="square" lIns="96625" tIns="48300" rIns="96625" bIns="48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42" name="Google Shape;142;p2:notes"/>
          <p:cNvSpPr txBox="1">
            <a:spLocks noGrp="1"/>
          </p:cNvSpPr>
          <p:nvPr>
            <p:ph type="sldNum" idx="12"/>
          </p:nvPr>
        </p:nvSpPr>
        <p:spPr>
          <a:xfrm>
            <a:off x="4143587" y="9119474"/>
            <a:ext cx="3169920" cy="481726"/>
          </a:xfrm>
          <a:prstGeom prst="rect">
            <a:avLst/>
          </a:prstGeom>
          <a:noFill/>
          <a:ln>
            <a:noFill/>
          </a:ln>
        </p:spPr>
        <p:txBody>
          <a:bodyPr spcFirstLastPara="1" wrap="square" lIns="96625" tIns="48300" rIns="96625" bIns="483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c1791e128b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 name="Google Shape;162;g1c1791e128b_0_55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highlight>
                <a:srgbClr val="FFFF00"/>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c49d4258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gfc49d42587_0_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bed7f7a868_0_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1bed7f7a868_0_30:notes"/>
          <p:cNvSpPr txBox="1">
            <a:spLocks noGrp="1"/>
          </p:cNvSpPr>
          <p:nvPr>
            <p:ph type="body" idx="1"/>
          </p:nvPr>
        </p:nvSpPr>
        <p:spPr>
          <a:xfrm>
            <a:off x="731520" y="4620578"/>
            <a:ext cx="5852160" cy="3780630"/>
          </a:xfrm>
          <a:prstGeom prst="rect">
            <a:avLst/>
          </a:prstGeom>
          <a:noFill/>
          <a:ln>
            <a:noFill/>
          </a:ln>
        </p:spPr>
        <p:txBody>
          <a:bodyPr spcFirstLastPara="1" wrap="square" lIns="96625" tIns="48300" rIns="96625" bIns="48300" anchor="t" anchorCtr="0">
            <a:noAutofit/>
          </a:bodyPr>
          <a:lstStyle/>
          <a:p>
            <a:pPr marL="483306" lvl="0" indent="-241653" algn="l" rtl="0">
              <a:lnSpc>
                <a:spcPct val="100000"/>
              </a:lnSpc>
              <a:spcBef>
                <a:spcPts val="0"/>
              </a:spcBef>
              <a:spcAft>
                <a:spcPts val="0"/>
              </a:spcAft>
              <a:buSzPts val="1400"/>
              <a:buNone/>
            </a:pPr>
            <a:endParaRPr/>
          </a:p>
        </p:txBody>
      </p:sp>
      <p:sp>
        <p:nvSpPr>
          <p:cNvPr id="397" name="Google Shape;397;g1bed7f7a868_0_30:notes"/>
          <p:cNvSpPr txBox="1">
            <a:spLocks noGrp="1"/>
          </p:cNvSpPr>
          <p:nvPr>
            <p:ph type="sldNum" idx="12"/>
          </p:nvPr>
        </p:nvSpPr>
        <p:spPr>
          <a:xfrm>
            <a:off x="4143587" y="9119474"/>
            <a:ext cx="3169920" cy="481635"/>
          </a:xfrm>
          <a:prstGeom prst="rect">
            <a:avLst/>
          </a:prstGeom>
          <a:noFill/>
          <a:ln>
            <a:noFill/>
          </a:ln>
        </p:spPr>
        <p:txBody>
          <a:bodyPr spcFirstLastPara="1" wrap="square" lIns="96625" tIns="48300" rIns="96625" bIns="48300" anchor="b" anchorCtr="0">
            <a:noAutofit/>
          </a:bodyPr>
          <a:lstStyle/>
          <a:p>
            <a:pPr marL="0" lvl="0" indent="0" algn="r" rtl="0">
              <a:lnSpc>
                <a:spcPct val="100000"/>
              </a:lnSpc>
              <a:spcBef>
                <a:spcPts val="0"/>
              </a:spcBef>
              <a:spcAft>
                <a:spcPts val="0"/>
              </a:spcAft>
              <a:buNone/>
            </a:pPr>
            <a:fld id="{00000000-1234-1234-1234-123412341234}" type="slidenum">
              <a:rPr lang="en-US" sz="1300">
                <a:solidFill>
                  <a:schemeClr val="dk1"/>
                </a:solidFill>
                <a:latin typeface="Calibri"/>
                <a:ea typeface="Calibri"/>
                <a:cs typeface="Calibri"/>
                <a:sym typeface="Calibri"/>
              </a:rPr>
              <a:t>5</a:t>
            </a:fld>
            <a:endParaRPr sz="13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c1791e128b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g1c1791e128b_0_58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5852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c1791e128b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g1c1791e128b_0_58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c1791e128b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g1c1791e128b_0_4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9"/>
          <p:cNvSpPr txBox="1">
            <a:spLocks noGrp="1"/>
          </p:cNvSpPr>
          <p:nvPr>
            <p:ph type="sldNum" idx="12"/>
          </p:nvPr>
        </p:nvSpPr>
        <p:spPr>
          <a:xfrm>
            <a:off x="9606263" y="6567488"/>
            <a:ext cx="24952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471AA"/>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a:spLocks noGrp="1"/>
          </p:cNvSpPr>
          <p:nvPr>
            <p:ph type="pic" idx="2"/>
          </p:nvPr>
        </p:nvSpPr>
        <p:spPr>
          <a:xfrm>
            <a:off x="5183188" y="987425"/>
            <a:ext cx="6172200" cy="4873625"/>
          </a:xfrm>
          <a:prstGeom prst="rect">
            <a:avLst/>
          </a:prstGeom>
          <a:noFill/>
          <a:ln>
            <a:noFill/>
          </a:ln>
        </p:spPr>
      </p:sp>
      <p:sp>
        <p:nvSpPr>
          <p:cNvPr id="80" name="Google Shape;80;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8"/>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0"/>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464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1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21"/>
          <p:cNvSpPr txBox="1">
            <a:spLocks noGrp="1"/>
          </p:cNvSpPr>
          <p:nvPr>
            <p:ph type="sldNum" idx="12"/>
          </p:nvPr>
        </p:nvSpPr>
        <p:spPr>
          <a:xfrm>
            <a:off x="9534824" y="6567488"/>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39"/>
        <p:cNvGrpSpPr/>
        <p:nvPr/>
      </p:nvGrpSpPr>
      <p:grpSpPr>
        <a:xfrm>
          <a:off x="0" y="0"/>
          <a:ext cx="0" cy="0"/>
          <a:chOff x="0" y="0"/>
          <a:chExt cx="0" cy="0"/>
        </a:xfrm>
      </p:grpSpPr>
      <p:sp>
        <p:nvSpPr>
          <p:cNvPr id="40" name="Google Shape;40;g1be9f1f0bb1_1_58"/>
          <p:cNvSpPr txBox="1">
            <a:spLocks noGrp="1"/>
          </p:cNvSpPr>
          <p:nvPr>
            <p:ph type="sldNum" idx="12"/>
          </p:nvPr>
        </p:nvSpPr>
        <p:spPr>
          <a:xfrm>
            <a:off x="10468709" y="6586168"/>
            <a:ext cx="1723200" cy="3078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4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888888"/>
              </a:buClr>
              <a:buSzPts val="1200"/>
              <a:buFont typeface="Calibri"/>
              <a:buNone/>
              <a:defRPr sz="14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888888"/>
              </a:buClr>
              <a:buSzPts val="1200"/>
              <a:buFont typeface="Calibri"/>
              <a:buNone/>
              <a:defRPr sz="14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888888"/>
              </a:buClr>
              <a:buSzPts val="1200"/>
              <a:buFont typeface="Calibri"/>
              <a:buNone/>
              <a:defRPr sz="14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888888"/>
              </a:buClr>
              <a:buSzPts val="1200"/>
              <a:buFont typeface="Calibri"/>
              <a:buNone/>
              <a:defRPr sz="14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888888"/>
              </a:buClr>
              <a:buSzPts val="1200"/>
              <a:buFont typeface="Calibri"/>
              <a:buNone/>
              <a:defRPr sz="14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888888"/>
              </a:buClr>
              <a:buSzPts val="1200"/>
              <a:buFont typeface="Calibri"/>
              <a:buNone/>
              <a:defRPr sz="14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888888"/>
              </a:buClr>
              <a:buSzPts val="1200"/>
              <a:buFont typeface="Calibri"/>
              <a:buNone/>
              <a:defRPr sz="14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888888"/>
              </a:buClr>
              <a:buSzPts val="1200"/>
              <a:buFont typeface="Calibri"/>
              <a:buNone/>
              <a:defRPr sz="14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29"/>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471AA"/>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0" name="Google Shape;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3"/>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471AA"/>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6" name="Google Shape;5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4"/>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9"/>
        <p:cNvGrpSpPr/>
        <p:nvPr/>
      </p:nvGrpSpPr>
      <p:grpSpPr>
        <a:xfrm>
          <a:off x="0" y="0"/>
          <a:ext cx="0" cy="0"/>
          <a:chOff x="0" y="0"/>
          <a:chExt cx="0" cy="0"/>
        </a:xfrm>
      </p:grpSpPr>
      <p:sp>
        <p:nvSpPr>
          <p:cNvPr id="60" name="Google Shape;60;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body" idx="1"/>
          </p:nvPr>
        </p:nvSpPr>
        <p:spPr>
          <a:xfrm>
            <a:off x="295976" y="1674044"/>
            <a:ext cx="37514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26"/>
          <p:cNvSpPr txBox="1">
            <a:spLocks noGrp="1"/>
          </p:cNvSpPr>
          <p:nvPr>
            <p:ph type="body" idx="2"/>
          </p:nvPr>
        </p:nvSpPr>
        <p:spPr>
          <a:xfrm>
            <a:off x="295976" y="2497956"/>
            <a:ext cx="375146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6"/>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26"/>
          <p:cNvSpPr txBox="1">
            <a:spLocks noGrp="1"/>
          </p:cNvSpPr>
          <p:nvPr>
            <p:ph type="body" idx="3"/>
          </p:nvPr>
        </p:nvSpPr>
        <p:spPr>
          <a:xfrm>
            <a:off x="4319345" y="1690688"/>
            <a:ext cx="37514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26"/>
          <p:cNvSpPr txBox="1">
            <a:spLocks noGrp="1"/>
          </p:cNvSpPr>
          <p:nvPr>
            <p:ph type="body" idx="4"/>
          </p:nvPr>
        </p:nvSpPr>
        <p:spPr>
          <a:xfrm>
            <a:off x="4319345" y="2514600"/>
            <a:ext cx="375146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6"/>
          <p:cNvSpPr txBox="1">
            <a:spLocks noGrp="1"/>
          </p:cNvSpPr>
          <p:nvPr>
            <p:ph type="body" idx="5"/>
          </p:nvPr>
        </p:nvSpPr>
        <p:spPr>
          <a:xfrm>
            <a:off x="8330700" y="1674044"/>
            <a:ext cx="37514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26"/>
          <p:cNvSpPr txBox="1">
            <a:spLocks noGrp="1"/>
          </p:cNvSpPr>
          <p:nvPr>
            <p:ph type="body" idx="6"/>
          </p:nvPr>
        </p:nvSpPr>
        <p:spPr>
          <a:xfrm>
            <a:off x="8330700" y="2497956"/>
            <a:ext cx="375146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471AA"/>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27"/>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471AA"/>
              </a:buClr>
              <a:buSzPts val="4400"/>
              <a:buFont typeface="Arial"/>
              <a:buNone/>
              <a:defRPr sz="4400" b="0" i="0" u="none" strike="noStrike" cap="none">
                <a:solidFill>
                  <a:srgbClr val="247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18"/>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0" y="6630390"/>
            <a:ext cx="12194014" cy="236930"/>
          </a:xfrm>
          <a:prstGeom prst="rect">
            <a:avLst/>
          </a:prstGeom>
          <a:noFill/>
          <a:ln>
            <a:noFill/>
          </a:ln>
        </p:spPr>
      </p:pic>
      <p:sp>
        <p:nvSpPr>
          <p:cNvPr id="13" name="Google Shape;13;p18"/>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sugarhillnh.org/" TargetMode="External"/><Relationship Id="rId5" Type="http://schemas.openxmlformats.org/officeDocument/2006/relationships/hyperlink" Target="http://www.franconianh.org/" TargetMode="External"/><Relationship Id="rId4" Type="http://schemas.openxmlformats.org/officeDocument/2006/relationships/hyperlink" Target="https://bethlehemnh.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g"/><Relationship Id="rId1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jpeg"/><Relationship Id="rId2" Type="http://schemas.openxmlformats.org/officeDocument/2006/relationships/notesSlide" Target="../notesSlides/notesSlide13.xml"/><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gencourt.state.nh.us/rsa/html/iii/53-E/53-E-mrg.ht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communitypowernh.gov/" TargetMode="External"/><Relationship Id="rId5" Type="http://schemas.openxmlformats.org/officeDocument/2006/relationships/hyperlink" Target="mailto:info@CommunityPowerNH.gov"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 descr="Logo, company nam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803104" y="-19658"/>
            <a:ext cx="2382800" cy="2382800"/>
          </a:xfrm>
          <a:prstGeom prst="rect">
            <a:avLst/>
          </a:prstGeom>
          <a:noFill/>
          <a:ln>
            <a:noFill/>
          </a:ln>
        </p:spPr>
      </p:pic>
      <p:sp>
        <p:nvSpPr>
          <p:cNvPr id="95" name="Google Shape;95;p1"/>
          <p:cNvSpPr/>
          <p:nvPr/>
        </p:nvSpPr>
        <p:spPr>
          <a:xfrm>
            <a:off x="376600" y="242314"/>
            <a:ext cx="8878800" cy="1355258"/>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600"/>
              </a:spcBef>
              <a:spcAft>
                <a:spcPts val="0"/>
              </a:spcAft>
              <a:buClr>
                <a:srgbClr val="2471AA"/>
              </a:buClr>
              <a:buSzPts val="4400"/>
              <a:buFont typeface="Arial"/>
              <a:buNone/>
            </a:pPr>
            <a:r>
              <a:rPr lang="en-US" sz="2800" b="1" i="0" u="none" strike="noStrike" cap="none" dirty="0">
                <a:solidFill>
                  <a:srgbClr val="2571AA"/>
                </a:solidFill>
                <a:latin typeface="Metropolis" pitchFamily="2" charset="77"/>
                <a:sym typeface="Arial"/>
              </a:rPr>
              <a:t>Bethlehe</a:t>
            </a:r>
            <a:r>
              <a:rPr lang="en-US" sz="2800" b="1" dirty="0">
                <a:solidFill>
                  <a:srgbClr val="2571AA"/>
                </a:solidFill>
                <a:latin typeface="Metropolis" pitchFamily="2" charset="77"/>
              </a:rPr>
              <a:t>m, Franconia, and Sugar Hill </a:t>
            </a:r>
            <a:r>
              <a:rPr lang="en-US" sz="2800" b="1" i="0" u="none" strike="noStrike" cap="none" dirty="0">
                <a:solidFill>
                  <a:srgbClr val="2571AA"/>
                </a:solidFill>
                <a:latin typeface="Metropolis" pitchFamily="2" charset="77"/>
                <a:sym typeface="Arial"/>
              </a:rPr>
              <a:t>Community Power</a:t>
            </a:r>
            <a:endParaRPr sz="2800" dirty="0">
              <a:latin typeface="Metropolis" pitchFamily="2" charset="77"/>
            </a:endParaRPr>
          </a:p>
          <a:p>
            <a:pPr marL="0" marR="0" lvl="0" indent="0" algn="l" rtl="0">
              <a:lnSpc>
                <a:spcPct val="100000"/>
              </a:lnSpc>
              <a:spcBef>
                <a:spcPts val="600"/>
              </a:spcBef>
              <a:spcAft>
                <a:spcPts val="0"/>
              </a:spcAft>
              <a:buClr>
                <a:srgbClr val="2471AA"/>
              </a:buClr>
              <a:buSzPts val="4400"/>
              <a:buFont typeface="Arial"/>
              <a:buNone/>
            </a:pPr>
            <a:r>
              <a:rPr lang="en-US" sz="2000" b="1" i="1" u="none" strike="noStrike" cap="none" dirty="0">
                <a:solidFill>
                  <a:srgbClr val="2571AA"/>
                </a:solidFill>
                <a:latin typeface="Metropolis" pitchFamily="2" charset="77"/>
                <a:sym typeface="Arial"/>
              </a:rPr>
              <a:t>Public Hearing: Electric Aggregation Plan</a:t>
            </a:r>
            <a:endParaRPr sz="1200" dirty="0">
              <a:latin typeface="Metropolis" pitchFamily="2" charset="77"/>
            </a:endParaRPr>
          </a:p>
        </p:txBody>
      </p:sp>
      <p:pic>
        <p:nvPicPr>
          <p:cNvPr id="96" name="Google Shape;96;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2363140"/>
            <a:ext cx="12192000" cy="4258378"/>
          </a:xfrm>
          <a:prstGeom prst="rect">
            <a:avLst/>
          </a:prstGeom>
          <a:noFill/>
          <a:ln w="9525" cap="flat" cmpd="sng">
            <a:solidFill>
              <a:schemeClr val="dk1"/>
            </a:solidFill>
            <a:prstDash val="solid"/>
            <a:round/>
            <a:headEnd type="none" w="sm" len="sm"/>
            <a:tailEnd type="none" w="sm" len="sm"/>
          </a:ln>
        </p:spPr>
      </p:pic>
      <p:sp>
        <p:nvSpPr>
          <p:cNvPr id="97" name="Google Shape;97;p1"/>
          <p:cNvSpPr txBox="1"/>
          <p:nvPr/>
        </p:nvSpPr>
        <p:spPr>
          <a:xfrm>
            <a:off x="370503" y="1523675"/>
            <a:ext cx="6985793"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600"/>
              </a:spcAft>
              <a:buNone/>
            </a:pPr>
            <a:r>
              <a:rPr lang="en-US" sz="1600" b="1" dirty="0">
                <a:solidFill>
                  <a:srgbClr val="4F4C49"/>
                </a:solidFill>
                <a:latin typeface="Montserrat"/>
                <a:ea typeface="Montserrat"/>
                <a:cs typeface="Montserrat"/>
                <a:sym typeface="Montserrat"/>
              </a:rPr>
              <a:t>12/7/2023</a:t>
            </a:r>
            <a:r>
              <a:rPr lang="en-US" sz="1600" b="1" i="0" u="none" strike="noStrike" cap="none" dirty="0">
                <a:solidFill>
                  <a:srgbClr val="4F4C49"/>
                </a:solidFill>
                <a:latin typeface="Montserrat"/>
                <a:ea typeface="Montserrat"/>
                <a:cs typeface="Montserrat"/>
                <a:sym typeface="Montserrat"/>
              </a:rPr>
              <a:t>, 6 pm</a:t>
            </a:r>
          </a:p>
          <a:p>
            <a:pPr marL="0" marR="0" lvl="0" indent="0" algn="l" rtl="0">
              <a:lnSpc>
                <a:spcPct val="100000"/>
              </a:lnSpc>
              <a:spcBef>
                <a:spcPts val="0"/>
              </a:spcBef>
              <a:spcAft>
                <a:spcPts val="600"/>
              </a:spcAft>
              <a:buNone/>
            </a:pPr>
            <a:r>
              <a:rPr lang="en-US" sz="1600" b="1" dirty="0">
                <a:solidFill>
                  <a:srgbClr val="4F4C49"/>
                </a:solidFill>
                <a:latin typeface="Montserrat"/>
                <a:ea typeface="Montserrat"/>
                <a:cs typeface="Montserrat"/>
                <a:sym typeface="Montserrat"/>
              </a:rPr>
              <a:t>Profile School Library</a:t>
            </a:r>
            <a:endParaRPr lang="en-US" sz="1600" b="1" i="0" u="none" strike="noStrike" cap="none" dirty="0">
              <a:solidFill>
                <a:srgbClr val="4F4C49"/>
              </a:solidFill>
              <a:latin typeface="Montserrat"/>
              <a:ea typeface="Montserrat"/>
              <a:cs typeface="Montserrat"/>
              <a:sym typeface="Montserrat"/>
            </a:endParaRPr>
          </a:p>
        </p:txBody>
      </p:sp>
      <p:sp>
        <p:nvSpPr>
          <p:cNvPr id="2" name="Slide Number Placeholder 1">
            <a:extLst>
              <a:ext uri="{FF2B5EF4-FFF2-40B4-BE49-F238E27FC236}">
                <a16:creationId xmlns:a16="http://schemas.microsoft.com/office/drawing/2014/main" id="{51C92DCD-1BD0-E258-18A9-BD98E2047A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
          <p:cNvSpPr txBox="1"/>
          <p:nvPr/>
        </p:nvSpPr>
        <p:spPr>
          <a:xfrm>
            <a:off x="5831801" y="288019"/>
            <a:ext cx="5824904" cy="1292662"/>
          </a:xfrm>
          <a:prstGeom prst="rect">
            <a:avLst/>
          </a:prstGeom>
          <a:noFill/>
          <a:ln>
            <a:noFill/>
          </a:ln>
        </p:spPr>
        <p:txBody>
          <a:bodyPr spcFirstLastPara="1" wrap="square" lIns="0" tIns="0" rIns="0" bIns="0" anchor="t" anchorCtr="0">
            <a:spAutoFit/>
          </a:bodyPr>
          <a:lstStyle/>
          <a:p>
            <a:pPr marL="0" marR="0" lvl="0" indent="0" algn="ctr" rtl="0">
              <a:lnSpc>
                <a:spcPct val="104999"/>
              </a:lnSpc>
              <a:spcBef>
                <a:spcPts val="0"/>
              </a:spcBef>
              <a:spcAft>
                <a:spcPts val="0"/>
              </a:spcAft>
              <a:buClr>
                <a:srgbClr val="2471AA"/>
              </a:buClr>
              <a:buSzPts val="4000"/>
              <a:buFont typeface="Arial"/>
              <a:buNone/>
            </a:pPr>
            <a:r>
              <a:rPr lang="en-US" sz="4000" b="1" i="0" u="none" strike="noStrike" cap="none" dirty="0">
                <a:solidFill>
                  <a:srgbClr val="2471AA"/>
                </a:solidFill>
                <a:latin typeface="Montserrat" pitchFamily="2" charset="77"/>
                <a:sym typeface="Arial"/>
              </a:rPr>
              <a:t>Electric Aggregation Plan Outline</a:t>
            </a:r>
            <a:endParaRPr b="0" i="0" u="none" strike="noStrike" cap="none" dirty="0">
              <a:solidFill>
                <a:srgbClr val="000000"/>
              </a:solidFill>
              <a:latin typeface="Montserrat" pitchFamily="2" charset="77"/>
              <a:sym typeface="Arial"/>
            </a:endParaRPr>
          </a:p>
        </p:txBody>
      </p:sp>
      <p:sp>
        <p:nvSpPr>
          <p:cNvPr id="240" name="Google Shape;240;p5"/>
          <p:cNvSpPr txBox="1"/>
          <p:nvPr/>
        </p:nvSpPr>
        <p:spPr>
          <a:xfrm>
            <a:off x="395478" y="1330434"/>
            <a:ext cx="5436324" cy="5124480"/>
          </a:xfrm>
          <a:prstGeom prst="rect">
            <a:avLst/>
          </a:prstGeom>
          <a:noFill/>
          <a:ln>
            <a:noFill/>
          </a:ln>
        </p:spPr>
        <p:txBody>
          <a:bodyPr spcFirstLastPara="1" wrap="square" lIns="0" tIns="0" rIns="0" bIns="0" anchor="t" anchorCtr="0">
            <a:spAutoFit/>
          </a:bodyPr>
          <a:lstStyle/>
          <a:p>
            <a:pPr marR="0" lvl="0" algn="l" rtl="0">
              <a:spcAft>
                <a:spcPts val="600"/>
              </a:spcAft>
              <a:buClr>
                <a:srgbClr val="4E4B48"/>
              </a:buClr>
              <a:buSzPts val="2400"/>
            </a:pPr>
            <a:r>
              <a:rPr lang="en-US" sz="1600" b="0" i="0" u="none" strike="noStrike" cap="none" dirty="0">
                <a:solidFill>
                  <a:schemeClr val="dk1"/>
                </a:solidFill>
                <a:latin typeface="Montserrat"/>
                <a:ea typeface="Montserrat"/>
                <a:cs typeface="Montserrat"/>
                <a:sym typeface="Montserrat"/>
              </a:rPr>
              <a:t>1.   Introduction</a:t>
            </a:r>
            <a:endParaRPr lang="en-US" sz="1600" dirty="0">
              <a:ea typeface="Montserrat"/>
            </a:endParaRPr>
          </a:p>
          <a:p>
            <a:pPr marR="0" lvl="0" algn="l" rtl="0">
              <a:spcAft>
                <a:spcPts val="600"/>
              </a:spcAft>
              <a:buClr>
                <a:srgbClr val="4E4B48"/>
              </a:buClr>
              <a:buSzPts val="2400"/>
            </a:pPr>
            <a:r>
              <a:rPr lang="en-US" sz="1600" b="0" i="0" u="none" strike="noStrike" cap="none" dirty="0">
                <a:solidFill>
                  <a:schemeClr val="dk1"/>
                </a:solidFill>
                <a:latin typeface="Montserrat"/>
                <a:ea typeface="Montserrat"/>
                <a:cs typeface="Montserrat"/>
                <a:sym typeface="Montserrat"/>
              </a:rPr>
              <a:t>2.   Overview of Community Power</a:t>
            </a:r>
          </a:p>
          <a:p>
            <a:pPr lvl="2">
              <a:spcAft>
                <a:spcPts val="600"/>
              </a:spcAft>
              <a:buClr>
                <a:srgbClr val="4E4B48"/>
              </a:buClr>
              <a:buSzPts val="2400"/>
            </a:pPr>
            <a:r>
              <a:rPr lang="en-US" sz="1600" dirty="0">
                <a:solidFill>
                  <a:schemeClr val="dk1"/>
                </a:solidFill>
                <a:latin typeface="Montserrat"/>
                <a:sym typeface="Montserrat"/>
              </a:rPr>
              <a:t>	</a:t>
            </a:r>
            <a:r>
              <a:rPr lang="en-US" dirty="0">
                <a:solidFill>
                  <a:schemeClr val="dk1"/>
                </a:solidFill>
                <a:latin typeface="Montserrat"/>
                <a:sym typeface="Montserrat"/>
              </a:rPr>
              <a:t>Customer Notification &amp; Enrollment</a:t>
            </a:r>
          </a:p>
          <a:p>
            <a:pPr lvl="2">
              <a:spcAft>
                <a:spcPts val="600"/>
              </a:spcAft>
              <a:buClr>
                <a:srgbClr val="4E4B48"/>
              </a:buClr>
              <a:buSzPts val="2400"/>
            </a:pPr>
            <a:r>
              <a:rPr lang="en-US" dirty="0">
                <a:solidFill>
                  <a:schemeClr val="dk1"/>
                </a:solidFill>
                <a:latin typeface="Montserrat"/>
                <a:sym typeface="Montserrat"/>
              </a:rPr>
              <a:t>	# of Accounts &amp; Electricity Usage Estimates</a:t>
            </a:r>
          </a:p>
          <a:p>
            <a:pPr lvl="2">
              <a:spcAft>
                <a:spcPts val="600"/>
              </a:spcAft>
              <a:buClr>
                <a:srgbClr val="4E4B48"/>
              </a:buClr>
              <a:buSzPts val="2400"/>
            </a:pPr>
            <a:r>
              <a:rPr lang="en-US" dirty="0">
                <a:solidFill>
                  <a:schemeClr val="dk1"/>
                </a:solidFill>
                <a:latin typeface="Montserrat"/>
                <a:sym typeface="Montserrat"/>
              </a:rPr>
              <a:t>	Membership with CPCNH</a:t>
            </a:r>
          </a:p>
          <a:p>
            <a:pPr lvl="2">
              <a:spcAft>
                <a:spcPts val="600"/>
              </a:spcAft>
              <a:buClr>
                <a:srgbClr val="4E4B48"/>
              </a:buClr>
              <a:buSzPts val="2400"/>
            </a:pPr>
            <a:r>
              <a:rPr lang="en-US" dirty="0">
                <a:solidFill>
                  <a:schemeClr val="dk1"/>
                </a:solidFill>
                <a:latin typeface="Montserrat"/>
                <a:sym typeface="Montserrat"/>
              </a:rPr>
              <a:t>	Purpose of the Plan</a:t>
            </a:r>
          </a:p>
          <a:p>
            <a:pPr lvl="2">
              <a:spcAft>
                <a:spcPts val="600"/>
              </a:spcAft>
              <a:buClr>
                <a:srgbClr val="4E4B48"/>
              </a:buClr>
              <a:buSzPts val="2400"/>
            </a:pPr>
            <a:r>
              <a:rPr lang="en-US" dirty="0">
                <a:solidFill>
                  <a:schemeClr val="dk1"/>
                </a:solidFill>
                <a:latin typeface="Montserrat"/>
                <a:sym typeface="Montserrat"/>
              </a:rPr>
              <a:t>	Approval, Implementation Process, PUC Review</a:t>
            </a:r>
            <a:endParaRPr dirty="0"/>
          </a:p>
          <a:p>
            <a:pPr marR="0" lvl="0" algn="l" rtl="0">
              <a:spcAft>
                <a:spcPts val="600"/>
              </a:spcAft>
              <a:buClr>
                <a:srgbClr val="4E4B48"/>
              </a:buClr>
              <a:buSzPts val="2400"/>
            </a:pPr>
            <a:r>
              <a:rPr lang="en-US" sz="1600" dirty="0">
                <a:solidFill>
                  <a:schemeClr val="dk1"/>
                </a:solidFill>
                <a:highlight>
                  <a:srgbClr val="00FF00"/>
                </a:highlight>
                <a:latin typeface="Montserrat"/>
                <a:ea typeface="Montserrat"/>
                <a:cs typeface="Montserrat"/>
                <a:sym typeface="Montserrat"/>
              </a:rPr>
              <a:t>3.   </a:t>
            </a:r>
            <a:r>
              <a:rPr lang="en-US" sz="1600" b="0" i="0" u="none" strike="noStrike" cap="none" dirty="0">
                <a:solidFill>
                  <a:schemeClr val="dk1"/>
                </a:solidFill>
                <a:highlight>
                  <a:srgbClr val="00FF00"/>
                </a:highlight>
                <a:latin typeface="Montserrat"/>
                <a:ea typeface="Montserrat"/>
                <a:cs typeface="Montserrat"/>
                <a:sym typeface="Montserrat"/>
              </a:rPr>
              <a:t>Goals &amp; Objectives</a:t>
            </a:r>
            <a:endParaRPr sz="1600" b="0" i="0" u="none" strike="noStrike" cap="none" dirty="0">
              <a:solidFill>
                <a:schemeClr val="dk1"/>
              </a:solidFill>
              <a:highlight>
                <a:srgbClr val="00FF00"/>
              </a:highlight>
              <a:latin typeface="Montserrat"/>
              <a:ea typeface="Montserrat"/>
              <a:cs typeface="Montserrat"/>
              <a:sym typeface="Montserrat"/>
            </a:endParaRPr>
          </a:p>
          <a:p>
            <a:pPr marR="0" lvl="0" algn="l" rtl="0">
              <a:spcAft>
                <a:spcPts val="600"/>
              </a:spcAft>
              <a:buClr>
                <a:srgbClr val="4E4B48"/>
              </a:buClr>
              <a:buSzPts val="2400"/>
            </a:pPr>
            <a:r>
              <a:rPr lang="en-US" sz="1600" b="0" i="0" u="none" strike="noStrike" cap="none" dirty="0">
                <a:solidFill>
                  <a:schemeClr val="dk1"/>
                </a:solidFill>
                <a:latin typeface="Montserrat"/>
                <a:ea typeface="Montserrat"/>
                <a:cs typeface="Montserrat"/>
                <a:sym typeface="Montserrat"/>
              </a:rPr>
              <a:t>4.   Statutory Requirements</a:t>
            </a:r>
          </a:p>
          <a:p>
            <a:pPr marR="0" lvl="0" algn="l" rtl="0">
              <a:spcAft>
                <a:spcPts val="600"/>
              </a:spcAft>
              <a:buClr>
                <a:srgbClr val="4E4B48"/>
              </a:buClr>
              <a:buSzPts val="2400"/>
            </a:pPr>
            <a:r>
              <a:rPr lang="en-US" b="0" i="0" u="none" strike="noStrike" cap="none" dirty="0">
                <a:solidFill>
                  <a:schemeClr val="dk1"/>
                </a:solidFill>
                <a:latin typeface="Montserrat"/>
                <a:ea typeface="Montserrat"/>
                <a:cs typeface="Montserrat"/>
                <a:sym typeface="Montserrat"/>
              </a:rPr>
              <a:t>	A. Organizational Structure of Program</a:t>
            </a:r>
          </a:p>
          <a:p>
            <a:pPr marR="0" lvl="0" algn="l" rtl="0">
              <a:spcAft>
                <a:spcPts val="600"/>
              </a:spcAft>
              <a:buClr>
                <a:srgbClr val="4E4B48"/>
              </a:buClr>
              <a:buSzPts val="2400"/>
            </a:pPr>
            <a:r>
              <a:rPr lang="en-US" dirty="0">
                <a:solidFill>
                  <a:schemeClr val="dk1"/>
                </a:solidFill>
                <a:latin typeface="Montserrat"/>
                <a:ea typeface="Montserrat"/>
                <a:cs typeface="Montserrat"/>
                <a:sym typeface="Montserrat"/>
              </a:rPr>
              <a:t>	B. Entering into &amp; Terminating Agreements</a:t>
            </a:r>
          </a:p>
          <a:p>
            <a:pPr marR="0" lvl="0" algn="l" rtl="0">
              <a:spcAft>
                <a:spcPts val="600"/>
              </a:spcAft>
              <a:buClr>
                <a:srgbClr val="4E4B48"/>
              </a:buClr>
              <a:buSzPts val="2400"/>
            </a:pPr>
            <a:r>
              <a:rPr lang="en-US" b="0" i="0" u="none" strike="noStrike" cap="none" dirty="0">
                <a:solidFill>
                  <a:schemeClr val="dk1"/>
                </a:solidFill>
                <a:latin typeface="Montserrat"/>
                <a:ea typeface="Montserrat"/>
                <a:cs typeface="Montserrat"/>
                <a:sym typeface="Montserrat"/>
              </a:rPr>
              <a:t>	C. Operation and Funding</a:t>
            </a:r>
          </a:p>
          <a:p>
            <a:pPr marR="0" lvl="0" algn="l" rtl="0">
              <a:spcAft>
                <a:spcPts val="600"/>
              </a:spcAft>
              <a:buClr>
                <a:srgbClr val="4E4B48"/>
              </a:buClr>
              <a:buSzPts val="2400"/>
            </a:pPr>
            <a:r>
              <a:rPr lang="en-US" dirty="0">
                <a:solidFill>
                  <a:schemeClr val="dk1"/>
                </a:solidFill>
                <a:latin typeface="Montserrat"/>
                <a:ea typeface="Montserrat"/>
                <a:cs typeface="Montserrat"/>
                <a:sym typeface="Montserrat"/>
              </a:rPr>
              <a:t>	D. Rate Setting, Costs, Enrollment, Options</a:t>
            </a:r>
          </a:p>
          <a:p>
            <a:pPr marR="0" lvl="0" algn="l" rtl="0">
              <a:spcAft>
                <a:spcPts val="600"/>
              </a:spcAft>
              <a:buClr>
                <a:srgbClr val="4E4B48"/>
              </a:buClr>
              <a:buSzPts val="2400"/>
            </a:pPr>
            <a:r>
              <a:rPr lang="en-US" b="0" i="0" u="none" strike="noStrike" cap="none" dirty="0">
                <a:solidFill>
                  <a:schemeClr val="dk1"/>
                </a:solidFill>
                <a:latin typeface="Montserrat"/>
                <a:ea typeface="Montserrat"/>
                <a:cs typeface="Montserrat"/>
                <a:sym typeface="Montserrat"/>
              </a:rPr>
              <a:t>	E. Rights and Responsibilities of Participants</a:t>
            </a:r>
          </a:p>
          <a:p>
            <a:pPr marR="0" lvl="0" algn="l" rtl="0">
              <a:spcAft>
                <a:spcPts val="600"/>
              </a:spcAft>
              <a:buClr>
                <a:srgbClr val="4E4B48"/>
              </a:buClr>
              <a:buSzPts val="2400"/>
            </a:pPr>
            <a:r>
              <a:rPr lang="en-US" dirty="0">
                <a:solidFill>
                  <a:schemeClr val="dk1"/>
                </a:solidFill>
                <a:latin typeface="Montserrat"/>
                <a:ea typeface="Montserrat"/>
                <a:cs typeface="Montserrat"/>
                <a:sym typeface="Montserrat"/>
              </a:rPr>
              <a:t>	F. Net Metering &amp; Group Net Metering</a:t>
            </a:r>
          </a:p>
          <a:p>
            <a:pPr marR="0" lvl="0" algn="l" rtl="0">
              <a:spcAft>
                <a:spcPts val="600"/>
              </a:spcAft>
              <a:buClr>
                <a:srgbClr val="4E4B48"/>
              </a:buClr>
              <a:buSzPts val="2400"/>
            </a:pPr>
            <a:r>
              <a:rPr lang="en-US" b="0" i="0" u="none" strike="noStrike" cap="none" dirty="0">
                <a:solidFill>
                  <a:schemeClr val="dk1"/>
                </a:solidFill>
                <a:latin typeface="Montserrat"/>
                <a:ea typeface="Montserrat"/>
                <a:cs typeface="Montserrat"/>
                <a:sym typeface="Montserrat"/>
              </a:rPr>
              <a:t>	G. Electric Assistance Program</a:t>
            </a:r>
          </a:p>
          <a:p>
            <a:pPr marR="0" lvl="0" algn="l" rtl="0">
              <a:spcAft>
                <a:spcPts val="600"/>
              </a:spcAft>
              <a:buClr>
                <a:srgbClr val="4E4B48"/>
              </a:buClr>
              <a:buSzPts val="2400"/>
            </a:pPr>
            <a:r>
              <a:rPr lang="en-US" dirty="0">
                <a:solidFill>
                  <a:schemeClr val="dk1"/>
                </a:solidFill>
                <a:latin typeface="Montserrat"/>
                <a:ea typeface="Montserrat"/>
                <a:cs typeface="Montserrat"/>
                <a:sym typeface="Montserrat"/>
              </a:rPr>
              <a:t>	H. Termination of Program</a:t>
            </a:r>
            <a:endParaRPr b="0" i="0" u="none" strike="noStrike" cap="none" dirty="0">
              <a:solidFill>
                <a:schemeClr val="dk1"/>
              </a:solidFill>
              <a:latin typeface="Montserrat"/>
              <a:ea typeface="Montserrat"/>
              <a:cs typeface="Montserrat"/>
              <a:sym typeface="Montserrat"/>
            </a:endParaRPr>
          </a:p>
        </p:txBody>
      </p:sp>
      <p:pic>
        <p:nvPicPr>
          <p:cNvPr id="241" name="Google Shape;241;p5" descr="Picture 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630389"/>
            <a:ext cx="12194014" cy="236931"/>
          </a:xfrm>
          <a:prstGeom prst="rect">
            <a:avLst/>
          </a:prstGeom>
          <a:noFill/>
          <a:ln>
            <a:noFill/>
          </a:ln>
        </p:spPr>
      </p:pic>
      <p:sp>
        <p:nvSpPr>
          <p:cNvPr id="242" name="Google Shape;242;p5"/>
          <p:cNvSpPr txBox="1"/>
          <p:nvPr/>
        </p:nvSpPr>
        <p:spPr>
          <a:xfrm>
            <a:off x="6290057" y="3403835"/>
            <a:ext cx="5531034" cy="2862282"/>
          </a:xfrm>
          <a:prstGeom prst="rect">
            <a:avLst/>
          </a:prstGeom>
          <a:noFill/>
          <a:ln>
            <a:noFill/>
          </a:ln>
        </p:spPr>
        <p:txBody>
          <a:bodyPr spcFirstLastPara="1" wrap="square" lIns="45700" tIns="45700" rIns="45700" bIns="45700" anchor="t" anchorCtr="0">
            <a:spAutoFit/>
          </a:bodyPr>
          <a:lstStyle/>
          <a:p>
            <a:pPr marL="571500" marR="0" lvl="0" indent="-571500" algn="l" rtl="0">
              <a:lnSpc>
                <a:spcPct val="200000"/>
              </a:lnSpc>
              <a:spcBef>
                <a:spcPts val="0"/>
              </a:spcBef>
              <a:spcAft>
                <a:spcPts val="0"/>
              </a:spcAft>
              <a:buClr>
                <a:schemeClr val="dk1"/>
              </a:buClr>
              <a:buSzPts val="2200"/>
              <a:buFont typeface="Arial"/>
              <a:buAutoNum type="romanUcPeriod"/>
            </a:pPr>
            <a:r>
              <a:rPr lang="en-US" sz="1800" b="0" i="0" u="none" strike="noStrike" cap="none" dirty="0">
                <a:solidFill>
                  <a:schemeClr val="dk1"/>
                </a:solidFill>
                <a:latin typeface="Montserrat"/>
                <a:ea typeface="Montserrat"/>
                <a:cs typeface="Montserrat"/>
                <a:sym typeface="Montserrat"/>
              </a:rPr>
              <a:t>CPCNH</a:t>
            </a:r>
            <a:endParaRPr sz="1100" dirty="0"/>
          </a:p>
          <a:p>
            <a:pPr marL="571500" marR="0" lvl="0" indent="-571500" algn="l" rtl="0">
              <a:lnSpc>
                <a:spcPct val="200000"/>
              </a:lnSpc>
              <a:spcBef>
                <a:spcPts val="0"/>
              </a:spcBef>
              <a:spcAft>
                <a:spcPts val="0"/>
              </a:spcAft>
              <a:buClr>
                <a:schemeClr val="dk1"/>
              </a:buClr>
              <a:buSzPts val="2200"/>
              <a:buFont typeface="Arial"/>
              <a:buAutoNum type="romanUcPeriod"/>
            </a:pPr>
            <a:r>
              <a:rPr lang="en-US" sz="1800" b="0" i="0" u="none" strike="noStrike" cap="none" dirty="0">
                <a:solidFill>
                  <a:schemeClr val="dk1"/>
                </a:solidFill>
                <a:latin typeface="Montserrat"/>
                <a:ea typeface="Montserrat"/>
                <a:cs typeface="Montserrat"/>
                <a:sym typeface="Montserrat"/>
              </a:rPr>
              <a:t>Net Metering</a:t>
            </a:r>
            <a:endParaRPr sz="1100" dirty="0"/>
          </a:p>
          <a:p>
            <a:pPr marL="571500" marR="0" lvl="0" indent="-571500" algn="l" rtl="0">
              <a:lnSpc>
                <a:spcPct val="200000"/>
              </a:lnSpc>
              <a:spcBef>
                <a:spcPts val="0"/>
              </a:spcBef>
              <a:spcAft>
                <a:spcPts val="0"/>
              </a:spcAft>
              <a:buClr>
                <a:schemeClr val="dk1"/>
              </a:buClr>
              <a:buSzPts val="2200"/>
              <a:buFont typeface="Arial"/>
              <a:buAutoNum type="romanUcPeriod"/>
            </a:pPr>
            <a:r>
              <a:rPr lang="en-US" sz="1800" b="0" i="0" u="none" strike="noStrike" cap="none" dirty="0">
                <a:solidFill>
                  <a:schemeClr val="dk1"/>
                </a:solidFill>
                <a:latin typeface="Montserrat"/>
                <a:ea typeface="Montserrat"/>
                <a:cs typeface="Montserrat"/>
                <a:sym typeface="Montserrat"/>
              </a:rPr>
              <a:t>Load Serving Entity Services</a:t>
            </a:r>
            <a:endParaRPr sz="1100" dirty="0"/>
          </a:p>
          <a:p>
            <a:pPr marL="571500" marR="0" lvl="0" indent="-571500" algn="l" rtl="0">
              <a:lnSpc>
                <a:spcPct val="200000"/>
              </a:lnSpc>
              <a:spcBef>
                <a:spcPts val="0"/>
              </a:spcBef>
              <a:spcAft>
                <a:spcPts val="0"/>
              </a:spcAft>
              <a:buClr>
                <a:schemeClr val="dk1"/>
              </a:buClr>
              <a:buSzPts val="2200"/>
              <a:buFont typeface="Arial"/>
              <a:buAutoNum type="romanUcPeriod"/>
            </a:pPr>
            <a:r>
              <a:rPr lang="en-US" sz="1800" b="0" i="0" u="none" strike="noStrike" cap="none" dirty="0">
                <a:solidFill>
                  <a:schemeClr val="dk1"/>
                </a:solidFill>
                <a:latin typeface="Montserrat"/>
                <a:ea typeface="Montserrat"/>
                <a:cs typeface="Montserrat"/>
                <a:sym typeface="Montserrat"/>
              </a:rPr>
              <a:t>Customer Data Protection Plan</a:t>
            </a:r>
            <a:endParaRPr sz="1100" dirty="0"/>
          </a:p>
          <a:p>
            <a:pPr marL="571500" marR="0" lvl="0" indent="-571500" algn="l" rtl="0">
              <a:lnSpc>
                <a:spcPct val="200000"/>
              </a:lnSpc>
              <a:spcBef>
                <a:spcPts val="0"/>
              </a:spcBef>
              <a:spcAft>
                <a:spcPts val="0"/>
              </a:spcAft>
              <a:buClr>
                <a:schemeClr val="dk1"/>
              </a:buClr>
              <a:buSzPts val="2200"/>
              <a:buFont typeface="Arial"/>
              <a:buAutoNum type="romanUcPeriod"/>
            </a:pPr>
            <a:r>
              <a:rPr lang="en-US" sz="1800" b="0" i="0" u="none" strike="noStrike" cap="none" dirty="0">
                <a:solidFill>
                  <a:schemeClr val="dk1"/>
                </a:solidFill>
                <a:latin typeface="Montserrat"/>
                <a:ea typeface="Montserrat"/>
                <a:cs typeface="Montserrat"/>
                <a:sym typeface="Montserrat"/>
              </a:rPr>
              <a:t>Abbreviations </a:t>
            </a:r>
            <a:endParaRPr sz="1100" dirty="0"/>
          </a:p>
        </p:txBody>
      </p:sp>
      <p:sp>
        <p:nvSpPr>
          <p:cNvPr id="243" name="Google Shape;243;p5"/>
          <p:cNvSpPr txBox="1"/>
          <p:nvPr/>
        </p:nvSpPr>
        <p:spPr>
          <a:xfrm>
            <a:off x="370909" y="675442"/>
            <a:ext cx="2992283" cy="52318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471AA"/>
              </a:buClr>
              <a:buSzPts val="2400"/>
              <a:buFont typeface="Arial"/>
              <a:buNone/>
            </a:pPr>
            <a:r>
              <a:rPr lang="en-US" sz="2800" b="1" i="0" u="sng" strike="noStrike" cap="none" dirty="0">
                <a:solidFill>
                  <a:srgbClr val="2471AA"/>
                </a:solidFill>
                <a:latin typeface="Montserrat"/>
                <a:ea typeface="Montserrat"/>
                <a:cs typeface="Montserrat"/>
                <a:sym typeface="Montserrat"/>
              </a:rPr>
              <a:t>Chapters:</a:t>
            </a:r>
            <a:endParaRPr sz="1600" b="0" i="0" u="sng" strike="noStrike" cap="none" dirty="0">
              <a:solidFill>
                <a:srgbClr val="000000"/>
              </a:solidFill>
              <a:latin typeface="Montserrat"/>
              <a:ea typeface="Montserrat"/>
              <a:cs typeface="Montserrat"/>
              <a:sym typeface="Montserrat"/>
            </a:endParaRPr>
          </a:p>
        </p:txBody>
      </p:sp>
      <p:sp>
        <p:nvSpPr>
          <p:cNvPr id="244" name="Google Shape;244;p5"/>
          <p:cNvSpPr txBox="1"/>
          <p:nvPr/>
        </p:nvSpPr>
        <p:spPr>
          <a:xfrm>
            <a:off x="6290057" y="2719433"/>
            <a:ext cx="3340775" cy="52318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471AA"/>
              </a:buClr>
              <a:buSzPts val="2400"/>
              <a:buFont typeface="Arial"/>
              <a:buNone/>
            </a:pPr>
            <a:r>
              <a:rPr lang="en-US" sz="2800" b="1" i="0" u="sng" strike="noStrike" cap="none" dirty="0">
                <a:solidFill>
                  <a:srgbClr val="2471AA"/>
                </a:solidFill>
                <a:latin typeface="Montserrat"/>
                <a:ea typeface="Montserrat"/>
                <a:cs typeface="Montserrat"/>
                <a:sym typeface="Montserrat"/>
              </a:rPr>
              <a:t>Appendices:</a:t>
            </a:r>
            <a:endParaRPr sz="1600" b="0" i="0" u="sng" strike="noStrike" cap="none" dirty="0">
              <a:solidFill>
                <a:srgbClr val="000000"/>
              </a:solidFill>
              <a:latin typeface="Montserrat"/>
              <a:ea typeface="Montserrat"/>
              <a:cs typeface="Montserrat"/>
              <a:sym typeface="Montserrat"/>
            </a:endParaRPr>
          </a:p>
        </p:txBody>
      </p:sp>
      <p:sp>
        <p:nvSpPr>
          <p:cNvPr id="245" name="Google Shape;245;p5"/>
          <p:cNvSpPr txBox="1">
            <a:spLocks noGrp="1"/>
          </p:cNvSpPr>
          <p:nvPr>
            <p:ph type="sldNum" idx="12"/>
          </p:nvPr>
        </p:nvSpPr>
        <p:spPr>
          <a:xfrm>
            <a:off x="9606263" y="6567488"/>
            <a:ext cx="24952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latin typeface="Montserrat"/>
                <a:ea typeface="Montserrat"/>
                <a:cs typeface="Montserrat"/>
                <a:sym typeface="Montserrat"/>
              </a:rPr>
              <a:t>10</a:t>
            </a:fld>
            <a:endParaRPr>
              <a:latin typeface="Montserrat"/>
              <a:ea typeface="Montserrat"/>
              <a:cs typeface="Montserrat"/>
              <a:sym typeface="Montserrat"/>
            </a:endParaRPr>
          </a:p>
        </p:txBody>
      </p:sp>
      <p:sp>
        <p:nvSpPr>
          <p:cNvPr id="2" name="TextBox 1">
            <a:extLst>
              <a:ext uri="{FF2B5EF4-FFF2-40B4-BE49-F238E27FC236}">
                <a16:creationId xmlns:a16="http://schemas.microsoft.com/office/drawing/2014/main" id="{2911DEF7-C005-B8D8-39D2-F19475F69D23}"/>
              </a:ext>
            </a:extLst>
          </p:cNvPr>
          <p:cNvSpPr txBox="1"/>
          <p:nvPr/>
        </p:nvSpPr>
        <p:spPr>
          <a:xfrm>
            <a:off x="5831802" y="1488338"/>
            <a:ext cx="5824903"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atin typeface="Montserrat" pitchFamily="2" charset="77"/>
              </a:rPr>
              <a:t>Draft EAP available for review at:</a:t>
            </a:r>
          </a:p>
          <a:p>
            <a:pPr algn="ctr"/>
            <a:r>
              <a:rPr lang="en-US" sz="1600" dirty="0">
                <a:latin typeface="Montserrat" pitchFamily="2" charset="77"/>
                <a:hlinkClick r:id="rId4"/>
              </a:rPr>
              <a:t>https://bethlehemnh.org</a:t>
            </a:r>
            <a:endParaRPr lang="en-US" sz="1600" dirty="0">
              <a:latin typeface="Montserrat" pitchFamily="2" charset="77"/>
            </a:endParaRPr>
          </a:p>
          <a:p>
            <a:pPr algn="ctr"/>
            <a:r>
              <a:rPr lang="en-US" sz="1600" dirty="0">
                <a:latin typeface="Montserrat" pitchFamily="2" charset="77"/>
                <a:hlinkClick r:id="rId5"/>
              </a:rPr>
              <a:t>http://www.franconianh.org</a:t>
            </a:r>
            <a:endParaRPr lang="en-US" sz="1600" dirty="0">
              <a:latin typeface="Montserrat" pitchFamily="2" charset="77"/>
            </a:endParaRPr>
          </a:p>
          <a:p>
            <a:pPr algn="ctr"/>
            <a:r>
              <a:rPr lang="en-US" sz="1600" dirty="0">
                <a:latin typeface="Montserrat" pitchFamily="2" charset="77"/>
                <a:hlinkClick r:id="rId6"/>
              </a:rPr>
              <a:t>https://www.sugarhillnh.org</a:t>
            </a:r>
            <a:endParaRPr lang="en-US" sz="1600" dirty="0">
              <a:latin typeface="Montserrat" pitchFamily="2" charset="77"/>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98"/>
        <p:cNvGrpSpPr/>
        <p:nvPr/>
      </p:nvGrpSpPr>
      <p:grpSpPr>
        <a:xfrm>
          <a:off x="0" y="0"/>
          <a:ext cx="0" cy="0"/>
          <a:chOff x="0" y="0"/>
          <a:chExt cx="0" cy="0"/>
        </a:xfrm>
      </p:grpSpPr>
      <p:sp>
        <p:nvSpPr>
          <p:cNvPr id="199" name="Google Shape;199;p11"/>
          <p:cNvSpPr txBox="1"/>
          <p:nvPr/>
        </p:nvSpPr>
        <p:spPr>
          <a:xfrm>
            <a:off x="488335" y="177237"/>
            <a:ext cx="11213315"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471AA"/>
              </a:buClr>
              <a:buSzPts val="4000"/>
              <a:buFont typeface="Calibri"/>
              <a:buNone/>
            </a:pPr>
            <a:r>
              <a:rPr lang="en-US" sz="3600" b="1" i="0" u="none" strike="noStrike" cap="none" dirty="0">
                <a:solidFill>
                  <a:srgbClr val="2471AA"/>
                </a:solidFill>
                <a:latin typeface="Montserrat" pitchFamily="2" charset="77"/>
                <a:ea typeface="Calibri"/>
                <a:cs typeface="Calibri" panose="020F0502020204030204" pitchFamily="34" charset="0"/>
                <a:sym typeface="Calibri"/>
              </a:rPr>
              <a:t>Customer Accounts &amp; Usage Estimates</a:t>
            </a:r>
            <a:endParaRPr sz="1200" b="0" i="0" u="none" strike="noStrike" cap="none" dirty="0">
              <a:solidFill>
                <a:srgbClr val="000000"/>
              </a:solidFill>
              <a:latin typeface="Montserrat" pitchFamily="2" charset="77"/>
              <a:cs typeface="Calibri" panose="020F0502020204030204" pitchFamily="34" charset="0"/>
              <a:sym typeface="Arial"/>
            </a:endParaRPr>
          </a:p>
        </p:txBody>
      </p:sp>
      <p:pic>
        <p:nvPicPr>
          <p:cNvPr id="200" name="Google Shape;200;p11" descr="Picture 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14" y="6621070"/>
            <a:ext cx="12194014" cy="236931"/>
          </a:xfrm>
          <a:prstGeom prst="rect">
            <a:avLst/>
          </a:prstGeom>
          <a:noFill/>
          <a:ln>
            <a:noFill/>
          </a:ln>
        </p:spPr>
      </p:pic>
      <p:sp>
        <p:nvSpPr>
          <p:cNvPr id="2" name="Slide Number Placeholder 1">
            <a:extLst>
              <a:ext uri="{FF2B5EF4-FFF2-40B4-BE49-F238E27FC236}">
                <a16:creationId xmlns:a16="http://schemas.microsoft.com/office/drawing/2014/main" id="{9136346A-74D8-CC38-55B2-E10B19B14B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Montserrat" pitchFamily="2" charset="77"/>
                <a:cs typeface="Calibri" panose="020F0502020204030204" pitchFamily="34" charset="0"/>
              </a:rPr>
              <a:t>11</a:t>
            </a:fld>
            <a:endParaRPr lang="en-US">
              <a:latin typeface="Montserrat" pitchFamily="2" charset="77"/>
              <a:cs typeface="Calibri" panose="020F0502020204030204" pitchFamily="34" charset="0"/>
            </a:endParaRPr>
          </a:p>
        </p:txBody>
      </p:sp>
      <p:sp>
        <p:nvSpPr>
          <p:cNvPr id="6" name="TextBox 5">
            <a:extLst>
              <a:ext uri="{FF2B5EF4-FFF2-40B4-BE49-F238E27FC236}">
                <a16:creationId xmlns:a16="http://schemas.microsoft.com/office/drawing/2014/main" id="{BE87DD70-5E53-571F-3B9C-5CF112AB6C52}"/>
              </a:ext>
            </a:extLst>
          </p:cNvPr>
          <p:cNvSpPr txBox="1"/>
          <p:nvPr/>
        </p:nvSpPr>
        <p:spPr>
          <a:xfrm>
            <a:off x="3061699" y="3000055"/>
            <a:ext cx="5239820" cy="307777"/>
          </a:xfrm>
          <a:prstGeom prst="rect">
            <a:avLst/>
          </a:prstGeom>
          <a:noFill/>
        </p:spPr>
        <p:txBody>
          <a:bodyPr wrap="square" rtlCol="0">
            <a:spAutoFit/>
          </a:bodyPr>
          <a:lstStyle/>
          <a:p>
            <a:pPr algn="ctr"/>
            <a:r>
              <a:rPr lang="en-US" dirty="0">
                <a:highlight>
                  <a:srgbClr val="FFFF00"/>
                </a:highlight>
                <a:latin typeface="Montserrat" pitchFamily="2" charset="77"/>
              </a:rPr>
              <a:t>[INSERT 2203.02 Data Table if available]</a:t>
            </a:r>
          </a:p>
        </p:txBody>
      </p:sp>
    </p:spTree>
    <p:extLst>
      <p:ext uri="{BB962C8B-B14F-4D97-AF65-F5344CB8AC3E}">
        <p14:creationId xmlns:p14="http://schemas.microsoft.com/office/powerpoint/2010/main" val="536278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10" name="Picture 9">
            <a:extLst>
              <a:ext uri="{FF2B5EF4-FFF2-40B4-BE49-F238E27FC236}">
                <a16:creationId xmlns:a16="http://schemas.microsoft.com/office/drawing/2014/main" id="{23ACA161-2A16-4B17-17CA-1DA52009FF3F}"/>
              </a:ext>
            </a:extLst>
          </p:cNvPr>
          <p:cNvPicPr>
            <a:picLocks noChangeAspect="1"/>
          </p:cNvPicPr>
          <p:nvPr/>
        </p:nvPicPr>
        <p:blipFill>
          <a:blip r:embed="rId3"/>
          <a:stretch>
            <a:fillRect/>
          </a:stretch>
        </p:blipFill>
        <p:spPr>
          <a:xfrm>
            <a:off x="6513183" y="750507"/>
            <a:ext cx="5678817" cy="5794240"/>
          </a:xfrm>
          <a:prstGeom prst="rect">
            <a:avLst/>
          </a:prstGeom>
        </p:spPr>
      </p:pic>
      <p:sp>
        <p:nvSpPr>
          <p:cNvPr id="209" name="Google Shape;209;g1c1791e128b_0_586"/>
          <p:cNvSpPr txBox="1">
            <a:spLocks noGrp="1"/>
          </p:cNvSpPr>
          <p:nvPr>
            <p:ph type="title"/>
          </p:nvPr>
        </p:nvSpPr>
        <p:spPr>
          <a:xfrm>
            <a:off x="308586" y="281523"/>
            <a:ext cx="11777700" cy="589392"/>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600"/>
              </a:spcAft>
              <a:buClr>
                <a:srgbClr val="2471AA"/>
              </a:buClr>
              <a:buSzPts val="4000"/>
              <a:buFont typeface="Arial"/>
              <a:buNone/>
            </a:pPr>
            <a:r>
              <a:rPr lang="en-US" sz="3700" b="1" dirty="0">
                <a:latin typeface="Montserrat"/>
                <a:sym typeface="Montserrat"/>
              </a:rPr>
              <a:t>Community Power Coalition of NH</a:t>
            </a:r>
            <a:endParaRPr sz="3700" b="1" dirty="0">
              <a:latin typeface="Montserrat"/>
              <a:sym typeface="Montserrat"/>
            </a:endParaRPr>
          </a:p>
        </p:txBody>
      </p:sp>
      <p:sp>
        <p:nvSpPr>
          <p:cNvPr id="210" name="Google Shape;210;g1c1791e128b_0_586"/>
          <p:cNvSpPr txBox="1"/>
          <p:nvPr/>
        </p:nvSpPr>
        <p:spPr>
          <a:xfrm>
            <a:off x="11792729" y="6594960"/>
            <a:ext cx="325800" cy="284700"/>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Arial"/>
              <a:ea typeface="Arial"/>
              <a:cs typeface="Arial"/>
              <a:sym typeface="Arial"/>
            </a:endParaRPr>
          </a:p>
        </p:txBody>
      </p:sp>
      <p:sp>
        <p:nvSpPr>
          <p:cNvPr id="211" name="Google Shape;211;g1c1791e128b_0_586"/>
          <p:cNvSpPr txBox="1">
            <a:spLocks noGrp="1"/>
          </p:cNvSpPr>
          <p:nvPr>
            <p:ph type="sldNum" idx="12"/>
          </p:nvPr>
        </p:nvSpPr>
        <p:spPr>
          <a:xfrm>
            <a:off x="9057672" y="6602347"/>
            <a:ext cx="2929500" cy="227100"/>
          </a:xfrm>
          <a:prstGeom prst="rect">
            <a:avLst/>
          </a:prstGeom>
          <a:noFill/>
          <a:ln>
            <a:noFill/>
          </a:ln>
        </p:spPr>
        <p:txBody>
          <a:bodyPr spcFirstLastPara="1" wrap="square" lIns="0" tIns="0" rIns="0" bIns="0" anchor="t" anchorCtr="0">
            <a:noAutofit/>
          </a:bodyPr>
          <a:lstStyle/>
          <a:p>
            <a:pPr marL="25400" marR="0" lvl="0" indent="0" algn="r" rtl="0">
              <a:lnSpc>
                <a:spcPct val="100875"/>
              </a:lnSpc>
              <a:spcBef>
                <a:spcPts val="0"/>
              </a:spcBef>
              <a:spcAft>
                <a:spcPts val="0"/>
              </a:spcAft>
              <a:buClr>
                <a:schemeClr val="lt1"/>
              </a:buClr>
              <a:buSzPts val="1800"/>
              <a:buFont typeface="Calibri"/>
              <a:buNone/>
            </a:pPr>
            <a:fld id="{00000000-1234-1234-1234-123412341234}" type="slidenum">
              <a:rPr lang="en-US"/>
              <a:t>12</a:t>
            </a:fld>
            <a:endParaRPr dirty="0"/>
          </a:p>
        </p:txBody>
      </p:sp>
      <p:sp>
        <p:nvSpPr>
          <p:cNvPr id="213" name="Google Shape;213;g1c1791e128b_0_586"/>
          <p:cNvSpPr txBox="1"/>
          <p:nvPr/>
        </p:nvSpPr>
        <p:spPr>
          <a:xfrm>
            <a:off x="308586" y="2495942"/>
            <a:ext cx="6379779" cy="329829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600"/>
              </a:spcAft>
              <a:buClr>
                <a:srgbClr val="42BEE2"/>
              </a:buClr>
              <a:buSzPts val="2100"/>
              <a:buFont typeface="Webdings" panose="05030102010509060703" pitchFamily="18" charset="2"/>
              <a:buChar char="~"/>
            </a:pPr>
            <a:r>
              <a:rPr lang="en-US" sz="2000" b="0" i="0" u="none" strike="noStrike" cap="none" dirty="0">
                <a:solidFill>
                  <a:srgbClr val="595959"/>
                </a:solidFill>
                <a:latin typeface="Montserrat"/>
                <a:ea typeface="Montserrat"/>
                <a:cs typeface="Montserrat"/>
                <a:sym typeface="Montserrat"/>
              </a:rPr>
              <a:t>Formed 10/1/21 by 14 cities, towns, counties</a:t>
            </a:r>
          </a:p>
          <a:p>
            <a:pPr marL="342900" marR="0" lvl="0" indent="-342900" algn="l" rtl="0">
              <a:spcBef>
                <a:spcPts val="800"/>
              </a:spcBef>
              <a:spcAft>
                <a:spcPts val="0"/>
              </a:spcAft>
              <a:buClr>
                <a:srgbClr val="42BEE2"/>
              </a:buClr>
              <a:buSzPts val="2100"/>
              <a:buFont typeface="Webdings" panose="05030102010509060703" pitchFamily="18" charset="2"/>
              <a:buChar char="~"/>
            </a:pPr>
            <a:r>
              <a:rPr lang="en-US" sz="2000" b="1" dirty="0">
                <a:solidFill>
                  <a:srgbClr val="595959"/>
                </a:solidFill>
                <a:latin typeface="Montserrat"/>
                <a:ea typeface="Montserrat"/>
                <a:cs typeface="Montserrat"/>
                <a:sym typeface="Montserrat"/>
              </a:rPr>
              <a:t>50</a:t>
            </a:r>
            <a:r>
              <a:rPr lang="en-US" sz="2000" b="1" i="0" u="none" strike="noStrike" cap="none" dirty="0">
                <a:solidFill>
                  <a:srgbClr val="595959"/>
                </a:solidFill>
                <a:latin typeface="Montserrat"/>
                <a:ea typeface="Montserrat"/>
                <a:cs typeface="Montserrat"/>
                <a:sym typeface="Montserrat"/>
              </a:rPr>
              <a:t> Members | &gt;25% of NH population</a:t>
            </a:r>
            <a:endParaRPr lang="en-US" sz="2000" b="1" dirty="0">
              <a:solidFill>
                <a:srgbClr val="595959"/>
              </a:solidFill>
              <a:latin typeface="Montserrat"/>
              <a:ea typeface="Montserrat"/>
              <a:cs typeface="Montserrat"/>
              <a:sym typeface="Montserrat"/>
            </a:endParaRPr>
          </a:p>
          <a:p>
            <a:pPr marL="342900" marR="0" lvl="0" indent="-342900" algn="l" rtl="0">
              <a:spcBef>
                <a:spcPts val="800"/>
              </a:spcBef>
              <a:spcAft>
                <a:spcPts val="0"/>
              </a:spcAft>
              <a:buClr>
                <a:srgbClr val="42BEE2"/>
              </a:buClr>
              <a:buSzPts val="2100"/>
              <a:buFont typeface="Webdings" panose="05030102010509060703" pitchFamily="18" charset="2"/>
              <a:buChar char="~"/>
            </a:pPr>
            <a:r>
              <a:rPr lang="en-US" sz="2000" dirty="0">
                <a:solidFill>
                  <a:srgbClr val="595959"/>
                </a:solidFill>
                <a:latin typeface="Montserrat"/>
                <a:sym typeface="Montserrat"/>
              </a:rPr>
              <a:t>14 Members </a:t>
            </a:r>
            <a:r>
              <a:rPr lang="en-US" sz="2000" b="1" dirty="0">
                <a:solidFill>
                  <a:srgbClr val="595959"/>
                </a:solidFill>
                <a:latin typeface="Montserrat"/>
                <a:sym typeface="Montserrat"/>
              </a:rPr>
              <a:t>launched 2023</a:t>
            </a:r>
            <a:endParaRPr sz="1200" b="1" dirty="0"/>
          </a:p>
          <a:p>
            <a:pPr marL="800100" marR="0" lvl="1" indent="-342900" algn="l" rtl="0">
              <a:spcBef>
                <a:spcPts val="800"/>
              </a:spcBef>
              <a:spcAft>
                <a:spcPts val="0"/>
              </a:spcAft>
              <a:buClr>
                <a:srgbClr val="42BEE2"/>
              </a:buClr>
              <a:buSzPts val="2100"/>
              <a:buFont typeface="Wingdings" panose="05000000000000000000" pitchFamily="2" charset="2"/>
              <a:buChar char="§"/>
            </a:pPr>
            <a:r>
              <a:rPr lang="en-US" sz="2000" b="0" i="0" u="none" strike="noStrike" cap="none" dirty="0">
                <a:solidFill>
                  <a:srgbClr val="595959"/>
                </a:solidFill>
                <a:latin typeface="Montserrat"/>
                <a:ea typeface="Montserrat"/>
                <a:cs typeface="Montserrat"/>
                <a:sym typeface="Montserrat"/>
              </a:rPr>
              <a:t>~80,000 customers</a:t>
            </a:r>
            <a:endParaRPr sz="1200" dirty="0"/>
          </a:p>
          <a:p>
            <a:pPr marL="800100" marR="0" lvl="1" indent="-342900" algn="l" rtl="0">
              <a:spcBef>
                <a:spcPts val="800"/>
              </a:spcBef>
              <a:spcAft>
                <a:spcPts val="0"/>
              </a:spcAft>
              <a:buClr>
                <a:srgbClr val="42BEE2"/>
              </a:buClr>
              <a:buSzPts val="2100"/>
              <a:buFont typeface="Wingdings" panose="05000000000000000000" pitchFamily="2" charset="2"/>
              <a:buChar char="§"/>
            </a:pPr>
            <a:r>
              <a:rPr lang="en-US" sz="2000" b="0" i="0" u="none" strike="noStrike" cap="none" dirty="0">
                <a:solidFill>
                  <a:srgbClr val="595959"/>
                </a:solidFill>
                <a:latin typeface="Montserrat"/>
                <a:ea typeface="Montserrat"/>
                <a:cs typeface="Montserrat"/>
                <a:sym typeface="Montserrat"/>
              </a:rPr>
              <a:t>~400,000 MWh in 2023 (APR – DEC)</a:t>
            </a:r>
            <a:endParaRPr sz="1200" dirty="0"/>
          </a:p>
          <a:p>
            <a:pPr marL="800100" marR="0" lvl="1" indent="-342900" algn="l" rtl="0">
              <a:spcBef>
                <a:spcPts val="800"/>
              </a:spcBef>
              <a:spcAft>
                <a:spcPts val="1200"/>
              </a:spcAft>
              <a:buClr>
                <a:srgbClr val="42BEE2"/>
              </a:buClr>
              <a:buSzPts val="2100"/>
              <a:buFont typeface="Wingdings" panose="05000000000000000000" pitchFamily="2" charset="2"/>
              <a:buChar char="§"/>
            </a:pPr>
            <a:r>
              <a:rPr lang="en-US" sz="2000" b="0" i="0" u="none" strike="noStrike" cap="none" dirty="0">
                <a:solidFill>
                  <a:srgbClr val="595959"/>
                </a:solidFill>
                <a:latin typeface="Montserrat"/>
                <a:ea typeface="Montserrat"/>
                <a:cs typeface="Montserrat"/>
                <a:sym typeface="Montserrat"/>
              </a:rPr>
              <a:t>~$51 million 2023 revenues (controlled by communities)</a:t>
            </a:r>
            <a:endParaRPr sz="1200" dirty="0"/>
          </a:p>
          <a:p>
            <a:pPr marL="342900" indent="-342900">
              <a:buClr>
                <a:srgbClr val="42BEE2"/>
              </a:buClr>
              <a:buSzPts val="2100"/>
              <a:buFont typeface="Webdings" panose="05030102010509060703" pitchFamily="18" charset="2"/>
              <a:buChar char="~"/>
            </a:pPr>
            <a:r>
              <a:rPr lang="en-US" sz="2000" dirty="0">
                <a:solidFill>
                  <a:srgbClr val="595959"/>
                </a:solidFill>
                <a:latin typeface="Montserrat"/>
                <a:sym typeface="Montserrat"/>
              </a:rPr>
              <a:t>Remaining &amp; new Members to launch 2024+</a:t>
            </a:r>
          </a:p>
        </p:txBody>
      </p:sp>
      <p:sp>
        <p:nvSpPr>
          <p:cNvPr id="2" name="TextBox 1">
            <a:extLst>
              <a:ext uri="{FF2B5EF4-FFF2-40B4-BE49-F238E27FC236}">
                <a16:creationId xmlns:a16="http://schemas.microsoft.com/office/drawing/2014/main" id="{25D52569-C585-144C-F77E-696DC058974B}"/>
              </a:ext>
            </a:extLst>
          </p:cNvPr>
          <p:cNvSpPr txBox="1"/>
          <p:nvPr/>
        </p:nvSpPr>
        <p:spPr>
          <a:xfrm>
            <a:off x="265753" y="799777"/>
            <a:ext cx="6654336" cy="369332"/>
          </a:xfrm>
          <a:prstGeom prst="rect">
            <a:avLst/>
          </a:prstGeom>
          <a:noFill/>
        </p:spPr>
        <p:txBody>
          <a:bodyPr wrap="square">
            <a:spAutoFit/>
          </a:bodyPr>
          <a:lstStyle/>
          <a:p>
            <a:r>
              <a:rPr lang="en-US" sz="1800" b="1" dirty="0">
                <a:solidFill>
                  <a:srgbClr val="449B56"/>
                </a:solidFill>
                <a:latin typeface="Montserrat" pitchFamily="2" charset="77"/>
              </a:rPr>
              <a:t>Community-governed, nonprofit power supplier</a:t>
            </a:r>
          </a:p>
        </p:txBody>
      </p:sp>
      <p:sp>
        <p:nvSpPr>
          <p:cNvPr id="7" name="Object 6">
            <a:extLst>
              <a:ext uri="{FF2B5EF4-FFF2-40B4-BE49-F238E27FC236}">
                <a16:creationId xmlns:a16="http://schemas.microsoft.com/office/drawing/2014/main" id="{05D35211-6C0C-1DD6-B06C-E90F12828F1E}"/>
              </a:ext>
            </a:extLst>
          </p:cNvPr>
          <p:cNvSpPr/>
          <p:nvPr/>
        </p:nvSpPr>
        <p:spPr>
          <a:xfrm>
            <a:off x="499594" y="1328323"/>
            <a:ext cx="5474737" cy="246251"/>
          </a:xfrm>
          <a:prstGeom prst="rect">
            <a:avLst/>
          </a:prstGeom>
          <a:noFill/>
        </p:spPr>
        <p:txBody>
          <a:bodyPr wrap="square" lIns="0" tIns="0" rIns="0" bIns="0" rtlCol="0" anchor="t"/>
          <a:lstStyle/>
          <a:p>
            <a:pPr algn="l">
              <a:lnSpc>
                <a:spcPts val="2440"/>
              </a:lnSpc>
              <a:spcAft>
                <a:spcPts val="600"/>
              </a:spcAft>
              <a:buNone/>
            </a:pPr>
            <a:r>
              <a:rPr lang="en-US" sz="2300" b="1" dirty="0">
                <a:solidFill>
                  <a:srgbClr val="F3533B"/>
                </a:solidFill>
                <a:latin typeface="Metropolis" pitchFamily="2" charset="77"/>
                <a:ea typeface="Source Sans Pro" pitchFamily="34" charset="-122"/>
              </a:rPr>
              <a:t>Our Mission</a:t>
            </a:r>
            <a:endParaRPr lang="en-US" dirty="0">
              <a:latin typeface="Metropolis" pitchFamily="2" charset="77"/>
            </a:endParaRPr>
          </a:p>
        </p:txBody>
      </p:sp>
      <p:sp>
        <p:nvSpPr>
          <p:cNvPr id="8" name="Object 7">
            <a:extLst>
              <a:ext uri="{FF2B5EF4-FFF2-40B4-BE49-F238E27FC236}">
                <a16:creationId xmlns:a16="http://schemas.microsoft.com/office/drawing/2014/main" id="{ACF7E3EE-4A2D-51A3-843F-9E1BC40AAB22}"/>
              </a:ext>
            </a:extLst>
          </p:cNvPr>
          <p:cNvSpPr/>
          <p:nvPr/>
        </p:nvSpPr>
        <p:spPr>
          <a:xfrm>
            <a:off x="499594" y="1704569"/>
            <a:ext cx="6188771" cy="664673"/>
          </a:xfrm>
          <a:prstGeom prst="rect">
            <a:avLst/>
          </a:prstGeom>
          <a:noFill/>
        </p:spPr>
        <p:txBody>
          <a:bodyPr wrap="square" lIns="0" tIns="0" rIns="0" bIns="0" rtlCol="0" anchor="t"/>
          <a:lstStyle/>
          <a:p>
            <a:pPr>
              <a:lnSpc>
                <a:spcPts val="2200"/>
              </a:lnSpc>
              <a:spcAft>
                <a:spcPts val="600"/>
              </a:spcAft>
            </a:pPr>
            <a:r>
              <a:rPr lang="en-US" sz="1800" b="1" dirty="0">
                <a:solidFill>
                  <a:schemeClr val="tx1">
                    <a:lumMod val="65000"/>
                    <a:lumOff val="35000"/>
                  </a:schemeClr>
                </a:solidFill>
                <a:latin typeface="Montserrat" pitchFamily="2" charset="77"/>
                <a:ea typeface="Source Sans Pro" pitchFamily="34" charset="-122"/>
                <a:cs typeface="Source Sans Pro" pitchFamily="34" charset="-120"/>
              </a:rPr>
              <a:t>To foster resilient New Hampshire communities by empowering them to realize their energy goals.</a:t>
            </a:r>
          </a:p>
        </p:txBody>
      </p:sp>
      <p:sp>
        <p:nvSpPr>
          <p:cNvPr id="9" name="Object 2">
            <a:extLst>
              <a:ext uri="{FF2B5EF4-FFF2-40B4-BE49-F238E27FC236}">
                <a16:creationId xmlns:a16="http://schemas.microsoft.com/office/drawing/2014/main" id="{816D2B00-789E-9319-3ED0-35701F0BE3B4}"/>
              </a:ext>
            </a:extLst>
          </p:cNvPr>
          <p:cNvSpPr/>
          <p:nvPr/>
        </p:nvSpPr>
        <p:spPr>
          <a:xfrm>
            <a:off x="178730" y="6104216"/>
            <a:ext cx="6056970"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nchor="t"/>
          <a:lstStyle/>
          <a:p>
            <a:pPr algn="ctr">
              <a:spcAft>
                <a:spcPts val="1200"/>
              </a:spcAft>
            </a:pPr>
            <a:r>
              <a:rPr lang="en-US" sz="2000" b="1" dirty="0">
                <a:solidFill>
                  <a:srgbClr val="41BEE2"/>
                </a:solidFill>
                <a:latin typeface="Montserrat" pitchFamily="34" charset="0"/>
                <a:ea typeface="Montserrat" pitchFamily="34" charset="-122"/>
                <a:cs typeface="Montserrat" pitchFamily="34" charset="-120"/>
              </a:rPr>
              <a:t>All NH cities &amp; towns are invited to join</a:t>
            </a:r>
          </a:p>
        </p:txBody>
      </p:sp>
    </p:spTree>
    <p:extLst>
      <p:ext uri="{BB962C8B-B14F-4D97-AF65-F5344CB8AC3E}">
        <p14:creationId xmlns:p14="http://schemas.microsoft.com/office/powerpoint/2010/main" val="252519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Google Shape;140;g10130d0ed84_0_123" descr="Picture 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14" y="6621070"/>
            <a:ext cx="12194014" cy="236931"/>
          </a:xfrm>
          <a:prstGeom prst="rect">
            <a:avLst/>
          </a:prstGeom>
          <a:noFill/>
          <a:ln>
            <a:noFill/>
          </a:ln>
        </p:spPr>
      </p:pic>
      <p:sp>
        <p:nvSpPr>
          <p:cNvPr id="141" name="Google Shape;141;g10130d0ed84_0_123"/>
          <p:cNvSpPr txBox="1"/>
          <p:nvPr/>
        </p:nvSpPr>
        <p:spPr>
          <a:xfrm>
            <a:off x="691260" y="96256"/>
            <a:ext cx="4891200" cy="954107"/>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600"/>
              </a:spcAft>
              <a:buClr>
                <a:srgbClr val="2471AA"/>
              </a:buClr>
              <a:buSzPts val="4400"/>
              <a:buFont typeface="Arial"/>
              <a:buNone/>
            </a:pPr>
            <a:r>
              <a:rPr lang="en-US" sz="3600" b="1" i="0" u="none" strike="noStrike" cap="none" dirty="0">
                <a:solidFill>
                  <a:srgbClr val="2471AA"/>
                </a:solidFill>
                <a:latin typeface="Montserrat" pitchFamily="2" charset="77"/>
                <a:cs typeface="Calibri" panose="020F0502020204030204" pitchFamily="34" charset="0"/>
              </a:rPr>
              <a:t>Board of Directors</a:t>
            </a:r>
          </a:p>
          <a:p>
            <a:pPr marL="0" marR="0" lvl="0" indent="0" algn="ctr" rtl="0">
              <a:lnSpc>
                <a:spcPct val="95454"/>
              </a:lnSpc>
              <a:spcBef>
                <a:spcPts val="0"/>
              </a:spcBef>
              <a:spcAft>
                <a:spcPts val="0"/>
              </a:spcAft>
              <a:buClr>
                <a:srgbClr val="2471AA"/>
              </a:buClr>
              <a:buSzPts val="4400"/>
              <a:buFont typeface="Arial"/>
              <a:buNone/>
            </a:pPr>
            <a:r>
              <a:rPr lang="en-US" sz="2400" b="1" i="1" u="none" strike="noStrike" cap="none" dirty="0">
                <a:solidFill>
                  <a:srgbClr val="F7981C"/>
                </a:solidFill>
                <a:latin typeface="Montserrat" pitchFamily="2" charset="77"/>
                <a:cs typeface="Calibri" panose="020F0502020204030204" pitchFamily="34" charset="0"/>
              </a:rPr>
              <a:t>Community Governance</a:t>
            </a:r>
            <a:endParaRPr sz="3200" b="1" i="1" u="none" strike="noStrike" cap="none" dirty="0">
              <a:solidFill>
                <a:srgbClr val="F7981C"/>
              </a:solidFill>
              <a:latin typeface="Montserrat" pitchFamily="2" charset="77"/>
              <a:cs typeface="Calibri" panose="020F0502020204030204" pitchFamily="34" charset="0"/>
            </a:endParaRPr>
          </a:p>
        </p:txBody>
      </p:sp>
      <p:sp>
        <p:nvSpPr>
          <p:cNvPr id="38" name="Object 7">
            <a:extLst>
              <a:ext uri="{FF2B5EF4-FFF2-40B4-BE49-F238E27FC236}">
                <a16:creationId xmlns:a16="http://schemas.microsoft.com/office/drawing/2014/main" id="{389710E2-46CA-6824-1316-716A47DCADB7}"/>
              </a:ext>
            </a:extLst>
          </p:cNvPr>
          <p:cNvSpPr/>
          <p:nvPr/>
        </p:nvSpPr>
        <p:spPr>
          <a:xfrm>
            <a:off x="10510" y="6155228"/>
            <a:ext cx="6867144" cy="495270"/>
          </a:xfrm>
          <a:prstGeom prst="rect">
            <a:avLst/>
          </a:prstGeom>
          <a:noFill/>
        </p:spPr>
        <p:txBody>
          <a:bodyPr wrap="square" lIns="0" tIns="0" rIns="0" bIns="0" rtlCol="0" anchor="t"/>
          <a:lstStyle/>
          <a:p>
            <a:pPr algn="ctr">
              <a:spcAft>
                <a:spcPts val="600"/>
              </a:spcAft>
            </a:pPr>
            <a:r>
              <a:rPr lang="en-US" b="1" i="1" dirty="0">
                <a:solidFill>
                  <a:schemeClr val="tx1">
                    <a:lumMod val="65000"/>
                    <a:lumOff val="35000"/>
                  </a:schemeClr>
                </a:solidFill>
                <a:latin typeface="Montserrat SemiBold" pitchFamily="2" charset="77"/>
                <a:ea typeface="Source Sans Pro" pitchFamily="34" charset="-122"/>
                <a:cs typeface="Source Sans Pro" pitchFamily="34" charset="-120"/>
              </a:rPr>
              <a:t>Local elected officials, former utility executives, energy finance &amp; development professionals, municipal managers, teachers, &amp; much more.</a:t>
            </a:r>
          </a:p>
        </p:txBody>
      </p:sp>
      <p:sp>
        <p:nvSpPr>
          <p:cNvPr id="2" name="Google Shape;211;g1c1791e128b_0_586">
            <a:extLst>
              <a:ext uri="{FF2B5EF4-FFF2-40B4-BE49-F238E27FC236}">
                <a16:creationId xmlns:a16="http://schemas.microsoft.com/office/drawing/2014/main" id="{4DA24242-0C99-16EE-82D9-5F6FD0E2C8A5}"/>
              </a:ext>
            </a:extLst>
          </p:cNvPr>
          <p:cNvSpPr txBox="1">
            <a:spLocks noGrp="1"/>
          </p:cNvSpPr>
          <p:nvPr>
            <p:ph type="sldNum" idx="12"/>
          </p:nvPr>
        </p:nvSpPr>
        <p:spPr>
          <a:xfrm>
            <a:off x="9057672" y="6602347"/>
            <a:ext cx="2929500" cy="227100"/>
          </a:xfrm>
          <a:prstGeom prst="rect">
            <a:avLst/>
          </a:prstGeom>
          <a:noFill/>
          <a:ln>
            <a:noFill/>
          </a:ln>
        </p:spPr>
        <p:txBody>
          <a:bodyPr spcFirstLastPara="1" wrap="square" lIns="0" tIns="0" rIns="0" bIns="0" anchor="t" anchorCtr="0">
            <a:noAutofit/>
          </a:bodyPr>
          <a:lstStyle/>
          <a:p>
            <a:pPr marL="25400" marR="0" lvl="0" indent="0" algn="r" rtl="0">
              <a:lnSpc>
                <a:spcPct val="100875"/>
              </a:lnSpc>
              <a:spcBef>
                <a:spcPts val="0"/>
              </a:spcBef>
              <a:spcAft>
                <a:spcPts val="0"/>
              </a:spcAft>
              <a:buClr>
                <a:schemeClr val="lt1"/>
              </a:buClr>
              <a:buSzPts val="1800"/>
              <a:buFont typeface="Calibri"/>
              <a:buNone/>
            </a:pPr>
            <a:fld id="{00000000-1234-1234-1234-123412341234}" type="slidenum">
              <a:rPr lang="en-US" sz="1800" b="1">
                <a:solidFill>
                  <a:schemeClr val="bg1"/>
                </a:solidFill>
              </a:rPr>
              <a:t>13</a:t>
            </a:fld>
            <a:endParaRPr sz="1800" b="1" dirty="0">
              <a:solidFill>
                <a:schemeClr val="bg1"/>
              </a:solidFill>
            </a:endParaRPr>
          </a:p>
        </p:txBody>
      </p:sp>
      <p:pic>
        <p:nvPicPr>
          <p:cNvPr id="4" name="Picture 3">
            <a:extLst>
              <a:ext uri="{FF2B5EF4-FFF2-40B4-BE49-F238E27FC236}">
                <a16:creationId xmlns:a16="http://schemas.microsoft.com/office/drawing/2014/main" id="{59E8C49C-A14C-42FA-AA9A-EEAC0887F9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1381" y="1145821"/>
            <a:ext cx="1777885" cy="1577560"/>
          </a:xfrm>
          <a:prstGeom prst="ellipse">
            <a:avLst/>
          </a:prstGeom>
          <a:ln>
            <a:solidFill>
              <a:srgbClr val="4F4C49"/>
            </a:solidFill>
          </a:ln>
        </p:spPr>
      </p:pic>
      <p:grpSp>
        <p:nvGrpSpPr>
          <p:cNvPr id="12" name="Group 11">
            <a:extLst>
              <a:ext uri="{FF2B5EF4-FFF2-40B4-BE49-F238E27FC236}">
                <a16:creationId xmlns:a16="http://schemas.microsoft.com/office/drawing/2014/main" id="{C0889424-625C-2982-9BD5-6E6EE99AB56A}"/>
              </a:ext>
            </a:extLst>
          </p:cNvPr>
          <p:cNvGrpSpPr/>
          <p:nvPr/>
        </p:nvGrpSpPr>
        <p:grpSpPr>
          <a:xfrm>
            <a:off x="659126" y="1849811"/>
            <a:ext cx="5009729" cy="4187804"/>
            <a:chOff x="229597" y="34652"/>
            <a:chExt cx="5915512" cy="4944978"/>
          </a:xfrm>
        </p:grpSpPr>
        <p:pic>
          <p:nvPicPr>
            <p:cNvPr id="5" name="Picture 4">
              <a:extLst>
                <a:ext uri="{FF2B5EF4-FFF2-40B4-BE49-F238E27FC236}">
                  <a16:creationId xmlns:a16="http://schemas.microsoft.com/office/drawing/2014/main" id="{2B5BDD4B-E58B-CE76-6919-2CDAA99AEF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9597" y="34652"/>
              <a:ext cx="4605003" cy="1072108"/>
            </a:xfrm>
            <a:prstGeom prst="rect">
              <a:avLst/>
            </a:prstGeom>
          </p:spPr>
        </p:pic>
        <p:pic>
          <p:nvPicPr>
            <p:cNvPr id="7" name="Picture 6">
              <a:extLst>
                <a:ext uri="{FF2B5EF4-FFF2-40B4-BE49-F238E27FC236}">
                  <a16:creationId xmlns:a16="http://schemas.microsoft.com/office/drawing/2014/main" id="{0CBF64CE-703D-3D2F-E94A-212CAE43B2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9597" y="1293771"/>
              <a:ext cx="4624491" cy="1093290"/>
            </a:xfrm>
            <a:prstGeom prst="rect">
              <a:avLst/>
            </a:prstGeom>
          </p:spPr>
        </p:pic>
        <p:pic>
          <p:nvPicPr>
            <p:cNvPr id="9" name="Picture 8">
              <a:extLst>
                <a:ext uri="{FF2B5EF4-FFF2-40B4-BE49-F238E27FC236}">
                  <a16:creationId xmlns:a16="http://schemas.microsoft.com/office/drawing/2014/main" id="{99E90C10-5C2E-D26B-9526-B96988E6FE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9085" y="2574072"/>
              <a:ext cx="4605003" cy="1068794"/>
            </a:xfrm>
            <a:prstGeom prst="rect">
              <a:avLst/>
            </a:prstGeom>
          </p:spPr>
        </p:pic>
        <p:pic>
          <p:nvPicPr>
            <p:cNvPr id="11" name="Picture 10">
              <a:extLst>
                <a:ext uri="{FF2B5EF4-FFF2-40B4-BE49-F238E27FC236}">
                  <a16:creationId xmlns:a16="http://schemas.microsoft.com/office/drawing/2014/main" id="{112FA77E-BE3C-C22D-C872-E43B4CAD7AA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9597" y="3878094"/>
              <a:ext cx="4712363" cy="1099407"/>
            </a:xfrm>
            <a:prstGeom prst="rect">
              <a:avLst/>
            </a:prstGeom>
          </p:spPr>
        </p:pic>
        <p:pic>
          <p:nvPicPr>
            <p:cNvPr id="13" name="Picture 12">
              <a:extLst>
                <a:ext uri="{FF2B5EF4-FFF2-40B4-BE49-F238E27FC236}">
                  <a16:creationId xmlns:a16="http://schemas.microsoft.com/office/drawing/2014/main" id="{81063822-45F2-C14B-7D80-7A6FFC3A55F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941959" y="2562521"/>
              <a:ext cx="1203149" cy="1101536"/>
            </a:xfrm>
            <a:prstGeom prst="rect">
              <a:avLst/>
            </a:prstGeom>
          </p:spPr>
        </p:pic>
        <p:pic>
          <p:nvPicPr>
            <p:cNvPr id="6" name="Picture 5">
              <a:extLst>
                <a:ext uri="{FF2B5EF4-FFF2-40B4-BE49-F238E27FC236}">
                  <a16:creationId xmlns:a16="http://schemas.microsoft.com/office/drawing/2014/main" id="{6225EC0D-C815-5958-9F6F-4F0D358E73A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891844" y="1285525"/>
              <a:ext cx="1203149" cy="1101536"/>
            </a:xfrm>
            <a:prstGeom prst="rect">
              <a:avLst/>
            </a:prstGeom>
          </p:spPr>
        </p:pic>
        <p:pic>
          <p:nvPicPr>
            <p:cNvPr id="8" name="Picture 7">
              <a:extLst>
                <a:ext uri="{FF2B5EF4-FFF2-40B4-BE49-F238E27FC236}">
                  <a16:creationId xmlns:a16="http://schemas.microsoft.com/office/drawing/2014/main" id="{7BC568D7-0202-C220-4B62-6BF6E00C97D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028180" y="3878094"/>
              <a:ext cx="1116928" cy="1101536"/>
            </a:xfrm>
            <a:prstGeom prst="rect">
              <a:avLst/>
            </a:prstGeom>
          </p:spPr>
        </p:pic>
        <p:pic>
          <p:nvPicPr>
            <p:cNvPr id="10" name="Picture 9">
              <a:extLst>
                <a:ext uri="{FF2B5EF4-FFF2-40B4-BE49-F238E27FC236}">
                  <a16:creationId xmlns:a16="http://schemas.microsoft.com/office/drawing/2014/main" id="{488CC28E-C7ED-804C-1CD7-4692BC993D6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941960" y="34652"/>
              <a:ext cx="1203149" cy="1101536"/>
            </a:xfrm>
            <a:prstGeom prst="rect">
              <a:avLst/>
            </a:prstGeom>
          </p:spPr>
        </p:pic>
      </p:grpSp>
      <p:sp>
        <p:nvSpPr>
          <p:cNvPr id="34" name="Google Shape;141;g10130d0ed84_0_123">
            <a:extLst>
              <a:ext uri="{FF2B5EF4-FFF2-40B4-BE49-F238E27FC236}">
                <a16:creationId xmlns:a16="http://schemas.microsoft.com/office/drawing/2014/main" id="{14574404-A43B-7B8A-7847-E7C77FBB5DA5}"/>
              </a:ext>
            </a:extLst>
          </p:cNvPr>
          <p:cNvSpPr txBox="1"/>
          <p:nvPr/>
        </p:nvSpPr>
        <p:spPr>
          <a:xfrm>
            <a:off x="6167301" y="128338"/>
            <a:ext cx="5904672" cy="954107"/>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600"/>
              </a:spcAft>
              <a:buClr>
                <a:srgbClr val="2471AA"/>
              </a:buClr>
              <a:buSzPts val="4400"/>
              <a:buFont typeface="Arial"/>
              <a:buNone/>
            </a:pPr>
            <a:r>
              <a:rPr lang="en-US" sz="3600" b="1" i="0" u="none" strike="noStrike" cap="none" dirty="0">
                <a:solidFill>
                  <a:srgbClr val="2471AA"/>
                </a:solidFill>
                <a:latin typeface="Montserrat" pitchFamily="2" charset="77"/>
                <a:cs typeface="Calibri" panose="020F0502020204030204" pitchFamily="34" charset="0"/>
              </a:rPr>
              <a:t>Staff &amp; Service Providers</a:t>
            </a:r>
          </a:p>
          <a:p>
            <a:pPr marL="0" marR="0" lvl="0" indent="0" algn="ctr" rtl="0">
              <a:lnSpc>
                <a:spcPct val="95454"/>
              </a:lnSpc>
              <a:spcBef>
                <a:spcPts val="0"/>
              </a:spcBef>
              <a:spcAft>
                <a:spcPts val="0"/>
              </a:spcAft>
              <a:buClr>
                <a:srgbClr val="2471AA"/>
              </a:buClr>
              <a:buSzPts val="4400"/>
              <a:buFont typeface="Arial"/>
              <a:buNone/>
            </a:pPr>
            <a:r>
              <a:rPr lang="en-US" sz="2400" b="1" i="1" u="none" strike="noStrike" cap="none" dirty="0">
                <a:solidFill>
                  <a:srgbClr val="F7981C"/>
                </a:solidFill>
                <a:latin typeface="Montserrat" pitchFamily="2" charset="77"/>
                <a:cs typeface="Calibri" panose="020F0502020204030204" pitchFamily="34" charset="0"/>
              </a:rPr>
              <a:t>Expert Operations</a:t>
            </a:r>
            <a:endParaRPr sz="3200" b="1" i="1" u="none" strike="noStrike" cap="none" dirty="0">
              <a:solidFill>
                <a:srgbClr val="F7981C"/>
              </a:solidFill>
              <a:latin typeface="Montserrat" pitchFamily="2" charset="77"/>
              <a:cs typeface="Calibri" panose="020F0502020204030204" pitchFamily="34" charset="0"/>
            </a:endParaRPr>
          </a:p>
        </p:txBody>
      </p:sp>
      <p:sp>
        <p:nvSpPr>
          <p:cNvPr id="35" name="TextBox 34">
            <a:extLst>
              <a:ext uri="{FF2B5EF4-FFF2-40B4-BE49-F238E27FC236}">
                <a16:creationId xmlns:a16="http://schemas.microsoft.com/office/drawing/2014/main" id="{91C8C30F-F806-4EDF-15AD-70909A30A60F}"/>
              </a:ext>
            </a:extLst>
          </p:cNvPr>
          <p:cNvSpPr txBox="1"/>
          <p:nvPr/>
        </p:nvSpPr>
        <p:spPr>
          <a:xfrm>
            <a:off x="8835990" y="1546988"/>
            <a:ext cx="3206325" cy="1969770"/>
          </a:xfrm>
          <a:prstGeom prst="rect">
            <a:avLst/>
          </a:prstGeom>
          <a:noFill/>
        </p:spPr>
        <p:txBody>
          <a:bodyPr wrap="square" rtlCol="0">
            <a:spAutoFit/>
          </a:bodyPr>
          <a:lstStyle/>
          <a:p>
            <a:pPr algn="r"/>
            <a:r>
              <a:rPr lang="en-US" b="1" dirty="0">
                <a:solidFill>
                  <a:srgbClr val="4F4C49"/>
                </a:solidFill>
                <a:latin typeface="Montserrat" pitchFamily="2" charset="77"/>
              </a:rPr>
              <a:t>CEO</a:t>
            </a:r>
          </a:p>
          <a:p>
            <a:pPr algn="r">
              <a:spcAft>
                <a:spcPts val="1200"/>
              </a:spcAft>
            </a:pPr>
            <a:r>
              <a:rPr lang="en-US" dirty="0">
                <a:solidFill>
                  <a:srgbClr val="4F4C49"/>
                </a:solidFill>
                <a:latin typeface="Montserrat" pitchFamily="2" charset="77"/>
              </a:rPr>
              <a:t>Brian </a:t>
            </a:r>
            <a:r>
              <a:rPr lang="en-US" dirty="0" err="1">
                <a:solidFill>
                  <a:srgbClr val="4F4C49"/>
                </a:solidFill>
                <a:latin typeface="Montserrat" pitchFamily="2" charset="77"/>
              </a:rPr>
              <a:t>Callnan</a:t>
            </a:r>
            <a:endParaRPr lang="en-US" dirty="0">
              <a:solidFill>
                <a:srgbClr val="4F4C49"/>
              </a:solidFill>
              <a:latin typeface="Montserrat" pitchFamily="2" charset="77"/>
            </a:endParaRPr>
          </a:p>
          <a:p>
            <a:pPr algn="r"/>
            <a:r>
              <a:rPr lang="en-US" b="1" dirty="0">
                <a:solidFill>
                  <a:srgbClr val="4F4C49"/>
                </a:solidFill>
                <a:latin typeface="Montserrat" pitchFamily="2" charset="77"/>
              </a:rPr>
              <a:t>Staff:</a:t>
            </a:r>
          </a:p>
          <a:p>
            <a:pPr algn="r"/>
            <a:r>
              <a:rPr lang="en-US" dirty="0">
                <a:solidFill>
                  <a:srgbClr val="4F4C49"/>
                </a:solidFill>
                <a:latin typeface="Montserrat" pitchFamily="2" charset="77"/>
              </a:rPr>
              <a:t>Administration</a:t>
            </a:r>
          </a:p>
          <a:p>
            <a:pPr algn="r"/>
            <a:r>
              <a:rPr lang="en-US" dirty="0">
                <a:solidFill>
                  <a:srgbClr val="4F4C49"/>
                </a:solidFill>
                <a:latin typeface="Montserrat" pitchFamily="2" charset="77"/>
              </a:rPr>
              <a:t>Member Services</a:t>
            </a:r>
          </a:p>
          <a:p>
            <a:pPr algn="r"/>
            <a:r>
              <a:rPr lang="en-US" dirty="0">
                <a:solidFill>
                  <a:srgbClr val="4F4C49"/>
                </a:solidFill>
                <a:latin typeface="Montserrat" pitchFamily="2" charset="77"/>
              </a:rPr>
              <a:t>Load &amp; Power Resources</a:t>
            </a:r>
          </a:p>
          <a:p>
            <a:pPr algn="r"/>
            <a:r>
              <a:rPr lang="en-US" dirty="0">
                <a:solidFill>
                  <a:srgbClr val="4F4C49"/>
                </a:solidFill>
                <a:latin typeface="Montserrat" pitchFamily="2" charset="77"/>
              </a:rPr>
              <a:t>Regulatory &amp; Legislative Affairs</a:t>
            </a:r>
          </a:p>
          <a:p>
            <a:pPr algn="r"/>
            <a:endParaRPr lang="en-US" dirty="0">
              <a:solidFill>
                <a:srgbClr val="4F4C49"/>
              </a:solidFill>
              <a:latin typeface="Montserrat" pitchFamily="2" charset="77"/>
            </a:endParaRPr>
          </a:p>
        </p:txBody>
      </p:sp>
      <p:sp>
        <p:nvSpPr>
          <p:cNvPr id="3" name="TextBox 2">
            <a:extLst>
              <a:ext uri="{FF2B5EF4-FFF2-40B4-BE49-F238E27FC236}">
                <a16:creationId xmlns:a16="http://schemas.microsoft.com/office/drawing/2014/main" id="{8D9FACFA-BDD6-D53A-99A2-9593D7EDEB53}"/>
              </a:ext>
            </a:extLst>
          </p:cNvPr>
          <p:cNvSpPr txBox="1"/>
          <p:nvPr/>
        </p:nvSpPr>
        <p:spPr>
          <a:xfrm>
            <a:off x="6215967" y="1158896"/>
            <a:ext cx="2911655" cy="2292935"/>
          </a:xfrm>
          <a:prstGeom prst="rect">
            <a:avLst/>
          </a:prstGeom>
          <a:noFill/>
        </p:spPr>
        <p:txBody>
          <a:bodyPr wrap="square" rtlCol="0">
            <a:spAutoFit/>
          </a:bodyPr>
          <a:lstStyle/>
          <a:p>
            <a:pPr marR="0" lvl="0" algn="l" rtl="0">
              <a:spcBef>
                <a:spcPts val="0"/>
              </a:spcBef>
              <a:buClr>
                <a:srgbClr val="42BEE2"/>
              </a:buClr>
              <a:buSzPts val="2100"/>
            </a:pPr>
            <a:r>
              <a:rPr lang="en-US" sz="1300" b="1" i="0" u="none" strike="noStrike" cap="none" dirty="0">
                <a:solidFill>
                  <a:srgbClr val="595959"/>
                </a:solidFill>
                <a:latin typeface="Montserrat"/>
                <a:ea typeface="Montserrat"/>
                <a:cs typeface="Montserrat"/>
                <a:sym typeface="Montserrat"/>
              </a:rPr>
              <a:t>Board Committees</a:t>
            </a:r>
          </a:p>
          <a:p>
            <a:pPr marL="342900" marR="0" lvl="0" indent="-342900" algn="l" rtl="0">
              <a:spcBef>
                <a:spcPts val="0"/>
              </a:spcBef>
              <a:buClr>
                <a:srgbClr val="42BEE2"/>
              </a:buClr>
              <a:buSzPts val="2100"/>
              <a:buFont typeface="Webdings" panose="05030102010509060703" pitchFamily="18" charset="2"/>
              <a:buChar char="~"/>
            </a:pPr>
            <a:r>
              <a:rPr lang="en-US" sz="1300" b="0" i="0" u="none" strike="noStrike" cap="none" dirty="0">
                <a:solidFill>
                  <a:srgbClr val="595959"/>
                </a:solidFill>
                <a:latin typeface="Montserrat"/>
                <a:ea typeface="Montserrat"/>
                <a:cs typeface="Montserrat"/>
                <a:sym typeface="Montserrat"/>
              </a:rPr>
              <a:t>Audit</a:t>
            </a:r>
          </a:p>
          <a:p>
            <a:pPr marL="342900" marR="0" lvl="0" indent="-342900" algn="l" rtl="0">
              <a:spcBef>
                <a:spcPts val="0"/>
              </a:spcBef>
              <a:buClr>
                <a:srgbClr val="42BEE2"/>
              </a:buClr>
              <a:buSzPts val="2100"/>
              <a:buFont typeface="Webdings" panose="05030102010509060703" pitchFamily="18" charset="2"/>
              <a:buChar char="~"/>
            </a:pPr>
            <a:r>
              <a:rPr lang="en-US" sz="1300" b="0" i="0" u="none" strike="noStrike" cap="none" dirty="0">
                <a:solidFill>
                  <a:srgbClr val="595959"/>
                </a:solidFill>
                <a:latin typeface="Montserrat"/>
                <a:ea typeface="Montserrat"/>
                <a:cs typeface="Montserrat"/>
                <a:sym typeface="Montserrat"/>
              </a:rPr>
              <a:t>Executive</a:t>
            </a:r>
          </a:p>
          <a:p>
            <a:pPr marL="342900" marR="0" lvl="0" indent="-342900" algn="l" rtl="0">
              <a:spcBef>
                <a:spcPts val="0"/>
              </a:spcBef>
              <a:buClr>
                <a:srgbClr val="42BEE2"/>
              </a:buClr>
              <a:buSzPts val="2100"/>
              <a:buFont typeface="Webdings" panose="05030102010509060703" pitchFamily="18" charset="2"/>
              <a:buChar char="~"/>
            </a:pPr>
            <a:r>
              <a:rPr lang="en-US" sz="1300" dirty="0">
                <a:solidFill>
                  <a:srgbClr val="595959"/>
                </a:solidFill>
                <a:latin typeface="Montserrat"/>
                <a:ea typeface="Montserrat"/>
                <a:cs typeface="Montserrat"/>
                <a:sym typeface="Montserrat"/>
              </a:rPr>
              <a:t>Finance</a:t>
            </a:r>
          </a:p>
          <a:p>
            <a:pPr marL="342900" marR="0" lvl="0" indent="-342900" algn="l" rtl="0">
              <a:spcBef>
                <a:spcPts val="0"/>
              </a:spcBef>
              <a:buClr>
                <a:srgbClr val="42BEE2"/>
              </a:buClr>
              <a:buSzPts val="2100"/>
              <a:buFont typeface="Webdings" panose="05030102010509060703" pitchFamily="18" charset="2"/>
              <a:buChar char="~"/>
            </a:pPr>
            <a:r>
              <a:rPr lang="en-US" sz="1300" b="0" i="0" u="none" strike="noStrike" cap="none" dirty="0">
                <a:solidFill>
                  <a:srgbClr val="595959"/>
                </a:solidFill>
                <a:latin typeface="Montserrat"/>
                <a:ea typeface="Montserrat"/>
                <a:cs typeface="Montserrat"/>
                <a:sym typeface="Montserrat"/>
              </a:rPr>
              <a:t>Governance</a:t>
            </a:r>
          </a:p>
          <a:p>
            <a:pPr marL="342900" marR="0" lvl="0" indent="-342900" algn="l" rtl="0">
              <a:spcBef>
                <a:spcPts val="0"/>
              </a:spcBef>
              <a:buClr>
                <a:srgbClr val="42BEE2"/>
              </a:buClr>
              <a:buSzPts val="2100"/>
              <a:buFont typeface="Webdings" panose="05030102010509060703" pitchFamily="18" charset="2"/>
              <a:buChar char="~"/>
            </a:pPr>
            <a:r>
              <a:rPr lang="en-US" sz="1300" dirty="0">
                <a:solidFill>
                  <a:srgbClr val="595959"/>
                </a:solidFill>
                <a:latin typeface="Montserrat"/>
                <a:ea typeface="Montserrat"/>
                <a:cs typeface="Montserrat"/>
                <a:sym typeface="Montserrat"/>
              </a:rPr>
              <a:t>Member Outreach &amp; Engagement</a:t>
            </a:r>
          </a:p>
          <a:p>
            <a:pPr marL="342900" marR="0" lvl="0" indent="-342900" algn="l" rtl="0">
              <a:spcBef>
                <a:spcPts val="0"/>
              </a:spcBef>
              <a:buClr>
                <a:srgbClr val="42BEE2"/>
              </a:buClr>
              <a:buSzPts val="2100"/>
              <a:buFont typeface="Webdings" panose="05030102010509060703" pitchFamily="18" charset="2"/>
              <a:buChar char="~"/>
            </a:pPr>
            <a:r>
              <a:rPr lang="en-US" sz="1300" b="0" i="0" u="none" strike="noStrike" cap="none" dirty="0">
                <a:solidFill>
                  <a:srgbClr val="595959"/>
                </a:solidFill>
                <a:latin typeface="Montserrat"/>
                <a:ea typeface="Montserrat"/>
                <a:cs typeface="Montserrat"/>
                <a:sym typeface="Montserrat"/>
              </a:rPr>
              <a:t>Regulatory &amp; Legislative Affairs</a:t>
            </a:r>
          </a:p>
          <a:p>
            <a:pPr marL="342900" marR="0" lvl="0" indent="-342900" algn="l" rtl="0">
              <a:spcBef>
                <a:spcPts val="0"/>
              </a:spcBef>
              <a:buClr>
                <a:srgbClr val="42BEE2"/>
              </a:buClr>
              <a:buSzPts val="2100"/>
              <a:buFont typeface="Webdings" panose="05030102010509060703" pitchFamily="18" charset="2"/>
              <a:buChar char="~"/>
            </a:pPr>
            <a:r>
              <a:rPr lang="en-US" sz="1300" dirty="0">
                <a:solidFill>
                  <a:srgbClr val="595959"/>
                </a:solidFill>
                <a:latin typeface="Montserrat"/>
                <a:ea typeface="Montserrat"/>
                <a:cs typeface="Montserrat"/>
                <a:sym typeface="Montserrat"/>
              </a:rPr>
              <a:t>Risk Management</a:t>
            </a:r>
            <a:endParaRPr lang="en-US" sz="1300" b="0" i="0" u="none" strike="noStrike" cap="none" dirty="0">
              <a:solidFill>
                <a:srgbClr val="595959"/>
              </a:solidFill>
              <a:latin typeface="Montserrat"/>
              <a:ea typeface="Montserrat"/>
              <a:cs typeface="Montserrat"/>
              <a:sym typeface="Montserrat"/>
            </a:endParaRPr>
          </a:p>
          <a:p>
            <a:endParaRPr lang="en-US" sz="1300" dirty="0"/>
          </a:p>
        </p:txBody>
      </p:sp>
      <p:sp>
        <p:nvSpPr>
          <p:cNvPr id="14" name="Object 6">
            <a:extLst>
              <a:ext uri="{FF2B5EF4-FFF2-40B4-BE49-F238E27FC236}">
                <a16:creationId xmlns:a16="http://schemas.microsoft.com/office/drawing/2014/main" id="{F4C42E62-BEE7-DCBB-56CD-32BE851C2F84}"/>
              </a:ext>
            </a:extLst>
          </p:cNvPr>
          <p:cNvSpPr/>
          <p:nvPr/>
        </p:nvSpPr>
        <p:spPr>
          <a:xfrm>
            <a:off x="346988" y="1104915"/>
            <a:ext cx="5574202" cy="281209"/>
          </a:xfrm>
          <a:prstGeom prst="rect">
            <a:avLst/>
          </a:prstGeom>
          <a:noFill/>
        </p:spPr>
        <p:txBody>
          <a:bodyPr wrap="square" lIns="0" tIns="0" rIns="0" bIns="0" rtlCol="0" anchor="t"/>
          <a:lstStyle/>
          <a:p>
            <a:pPr>
              <a:lnSpc>
                <a:spcPts val="2440"/>
              </a:lnSpc>
              <a:spcAft>
                <a:spcPts val="600"/>
              </a:spcAft>
              <a:buNone/>
            </a:pPr>
            <a:r>
              <a:rPr lang="en-US" sz="1800" b="1" dirty="0">
                <a:solidFill>
                  <a:srgbClr val="41BEE2"/>
                </a:solidFill>
                <a:latin typeface="Metropolis" pitchFamily="2" charset="77"/>
                <a:ea typeface="Source Sans Pro" pitchFamily="34" charset="-122"/>
              </a:rPr>
              <a:t>Technical Expertise</a:t>
            </a:r>
            <a:r>
              <a:rPr lang="en-US" sz="1800" b="1" dirty="0">
                <a:solidFill>
                  <a:srgbClr val="F1543D"/>
                </a:solidFill>
                <a:latin typeface="Metropolis" pitchFamily="2" charset="77"/>
                <a:ea typeface="Source Sans Pro" pitchFamily="34" charset="-122"/>
              </a:rPr>
              <a:t> </a:t>
            </a:r>
            <a:r>
              <a:rPr lang="en-US" sz="1800" b="1" dirty="0">
                <a:solidFill>
                  <a:srgbClr val="4F4C49"/>
                </a:solidFill>
                <a:latin typeface="Metropolis" pitchFamily="2" charset="77"/>
                <a:ea typeface="Source Sans Pro" pitchFamily="34" charset="-122"/>
              </a:rPr>
              <a:t>| </a:t>
            </a:r>
            <a:r>
              <a:rPr lang="en-US" sz="1800" b="1" dirty="0">
                <a:solidFill>
                  <a:srgbClr val="FFC92C"/>
                </a:solidFill>
                <a:latin typeface="Metropolis" pitchFamily="2" charset="77"/>
                <a:ea typeface="Source Sans Pro" pitchFamily="34" charset="-122"/>
              </a:rPr>
              <a:t>Transparent &amp; Accountable</a:t>
            </a:r>
            <a:r>
              <a:rPr lang="en-US" sz="1800" b="1" dirty="0">
                <a:solidFill>
                  <a:srgbClr val="F1543D"/>
                </a:solidFill>
                <a:latin typeface="Metropolis" pitchFamily="2" charset="77"/>
                <a:ea typeface="Source Sans Pro" pitchFamily="34" charset="-122"/>
              </a:rPr>
              <a:t> </a:t>
            </a:r>
            <a:r>
              <a:rPr lang="en-US" sz="1800" b="1" dirty="0">
                <a:solidFill>
                  <a:srgbClr val="1F9CAE"/>
                </a:solidFill>
                <a:latin typeface="Metropolis" pitchFamily="2" charset="77"/>
                <a:ea typeface="Source Sans Pro" pitchFamily="34" charset="-122"/>
              </a:rPr>
              <a:t>Accelerate Energy Transition</a:t>
            </a:r>
            <a:r>
              <a:rPr lang="en-US" sz="1800" b="1" dirty="0">
                <a:solidFill>
                  <a:srgbClr val="F7981C"/>
                </a:solidFill>
                <a:latin typeface="Metropolis" pitchFamily="2" charset="77"/>
                <a:ea typeface="Source Sans Pro" pitchFamily="34" charset="-122"/>
              </a:rPr>
              <a:t> </a:t>
            </a:r>
            <a:r>
              <a:rPr lang="en-US" sz="1800" b="1" dirty="0">
                <a:solidFill>
                  <a:srgbClr val="4F4C49"/>
                </a:solidFill>
                <a:latin typeface="Metropolis" pitchFamily="2" charset="77"/>
                <a:ea typeface="Source Sans Pro" pitchFamily="34" charset="-122"/>
              </a:rPr>
              <a:t>| </a:t>
            </a:r>
            <a:r>
              <a:rPr lang="en-US" sz="1800" b="1" dirty="0">
                <a:solidFill>
                  <a:srgbClr val="94C73D"/>
                </a:solidFill>
                <a:latin typeface="Metropolis" pitchFamily="2" charset="77"/>
                <a:ea typeface="Source Sans Pro" pitchFamily="34" charset="-122"/>
              </a:rPr>
              <a:t>Public Advocacy</a:t>
            </a:r>
            <a:r>
              <a:rPr lang="en-US" sz="1800" b="1" dirty="0">
                <a:solidFill>
                  <a:srgbClr val="F7981C"/>
                </a:solidFill>
                <a:latin typeface="Metropolis" pitchFamily="2" charset="77"/>
                <a:ea typeface="Source Sans Pro" pitchFamily="34" charset="-122"/>
              </a:rPr>
              <a:t> </a:t>
            </a:r>
            <a:endParaRPr lang="en-US" sz="1100" dirty="0">
              <a:solidFill>
                <a:srgbClr val="94C73D"/>
              </a:solidFill>
              <a:latin typeface="Metropolis" pitchFamily="2" charset="77"/>
            </a:endParaRPr>
          </a:p>
        </p:txBody>
      </p:sp>
      <p:grpSp>
        <p:nvGrpSpPr>
          <p:cNvPr id="19" name="Group 18">
            <a:extLst>
              <a:ext uri="{FF2B5EF4-FFF2-40B4-BE49-F238E27FC236}">
                <a16:creationId xmlns:a16="http://schemas.microsoft.com/office/drawing/2014/main" id="{866AB535-B662-AEF6-BDD0-645E53438556}"/>
              </a:ext>
            </a:extLst>
          </p:cNvPr>
          <p:cNvGrpSpPr/>
          <p:nvPr/>
        </p:nvGrpSpPr>
        <p:grpSpPr>
          <a:xfrm>
            <a:off x="6157966" y="3372493"/>
            <a:ext cx="2758044" cy="1830905"/>
            <a:chOff x="5796641" y="3451831"/>
            <a:chExt cx="2758044" cy="1830905"/>
          </a:xfrm>
        </p:grpSpPr>
        <p:grpSp>
          <p:nvGrpSpPr>
            <p:cNvPr id="41" name="Google Shape;241;g1c1791e128b_0_325">
              <a:extLst>
                <a:ext uri="{FF2B5EF4-FFF2-40B4-BE49-F238E27FC236}">
                  <a16:creationId xmlns:a16="http://schemas.microsoft.com/office/drawing/2014/main" id="{D9883058-4A9A-2CB3-768D-C90493E8F859}"/>
                </a:ext>
              </a:extLst>
            </p:cNvPr>
            <p:cNvGrpSpPr/>
            <p:nvPr/>
          </p:nvGrpSpPr>
          <p:grpSpPr>
            <a:xfrm>
              <a:off x="5915469" y="3556475"/>
              <a:ext cx="2639216" cy="1726261"/>
              <a:chOff x="-2008753" y="1920223"/>
              <a:chExt cx="5237609" cy="3138278"/>
            </a:xfrm>
          </p:grpSpPr>
          <p:pic>
            <p:nvPicPr>
              <p:cNvPr id="54" name="Google Shape;242;g1c1791e128b_0_325" descr="Ascend Analytics | LinkedIn">
                <a:extLst>
                  <a:ext uri="{FF2B5EF4-FFF2-40B4-BE49-F238E27FC236}">
                    <a16:creationId xmlns:a16="http://schemas.microsoft.com/office/drawing/2014/main" id="{61F1658E-F31C-6ECA-6BF9-4CF7C1745761}"/>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637785" y="2194232"/>
                <a:ext cx="3248354" cy="2864269"/>
              </a:xfrm>
              <a:prstGeom prst="rect">
                <a:avLst/>
              </a:prstGeom>
              <a:noFill/>
              <a:ln>
                <a:noFill/>
              </a:ln>
            </p:spPr>
          </p:pic>
          <p:sp>
            <p:nvSpPr>
              <p:cNvPr id="55" name="Google Shape;243;g1c1791e128b_0_325">
                <a:extLst>
                  <a:ext uri="{FF2B5EF4-FFF2-40B4-BE49-F238E27FC236}">
                    <a16:creationId xmlns:a16="http://schemas.microsoft.com/office/drawing/2014/main" id="{03B83D17-F085-0980-2646-E17F663D4C1D}"/>
                  </a:ext>
                </a:extLst>
              </p:cNvPr>
              <p:cNvSpPr txBox="1"/>
              <p:nvPr/>
            </p:nvSpPr>
            <p:spPr>
              <a:xfrm>
                <a:off x="-2008753" y="1920223"/>
                <a:ext cx="5237609" cy="1174931"/>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1800" strike="noStrike" cap="none" dirty="0">
                    <a:solidFill>
                      <a:srgbClr val="13A5BE"/>
                    </a:solidFill>
                    <a:latin typeface="Montserrat SemiBold"/>
                    <a:ea typeface="Montserrat SemiBold"/>
                    <a:cs typeface="Montserrat SemiBold"/>
                    <a:sym typeface="Montserrat SemiBold"/>
                  </a:rPr>
                  <a:t>Energy Portfolio Risk Mgmt.</a:t>
                </a:r>
                <a:endParaRPr sz="1800" i="1" u="none" strike="noStrike" cap="none" dirty="0">
                  <a:solidFill>
                    <a:srgbClr val="13A5BE"/>
                  </a:solidFill>
                  <a:latin typeface="Montserrat SemiBold"/>
                  <a:ea typeface="Montserrat SemiBold"/>
                  <a:cs typeface="Montserrat SemiBold"/>
                  <a:sym typeface="Montserrat SemiBold"/>
                </a:endParaRPr>
              </a:p>
            </p:txBody>
          </p:sp>
        </p:grpSp>
        <p:sp>
          <p:nvSpPr>
            <p:cNvPr id="18" name="Rectangle 17">
              <a:extLst>
                <a:ext uri="{FF2B5EF4-FFF2-40B4-BE49-F238E27FC236}">
                  <a16:creationId xmlns:a16="http://schemas.microsoft.com/office/drawing/2014/main" id="{EA44B8E2-85E2-20B4-FFCF-B40A592227E2}"/>
                </a:ext>
              </a:extLst>
            </p:cNvPr>
            <p:cNvSpPr/>
            <p:nvPr/>
          </p:nvSpPr>
          <p:spPr>
            <a:xfrm>
              <a:off x="5796641" y="3451831"/>
              <a:ext cx="2758044" cy="16529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7BACB3D-EA46-9EB6-73EA-BAB08C39D959}"/>
              </a:ext>
            </a:extLst>
          </p:cNvPr>
          <p:cNvGrpSpPr/>
          <p:nvPr/>
        </p:nvGrpSpPr>
        <p:grpSpPr>
          <a:xfrm>
            <a:off x="9043053" y="3369791"/>
            <a:ext cx="2938835" cy="1652915"/>
            <a:chOff x="8909491" y="3472531"/>
            <a:chExt cx="2938835" cy="1652915"/>
          </a:xfrm>
        </p:grpSpPr>
        <p:grpSp>
          <p:nvGrpSpPr>
            <p:cNvPr id="40" name="Google Shape;238;g1c1791e128b_0_325">
              <a:extLst>
                <a:ext uri="{FF2B5EF4-FFF2-40B4-BE49-F238E27FC236}">
                  <a16:creationId xmlns:a16="http://schemas.microsoft.com/office/drawing/2014/main" id="{22B68E50-DEBF-AA78-FE30-E5C96D363A4B}"/>
                </a:ext>
              </a:extLst>
            </p:cNvPr>
            <p:cNvGrpSpPr/>
            <p:nvPr/>
          </p:nvGrpSpPr>
          <p:grpSpPr>
            <a:xfrm>
              <a:off x="9007058" y="3540272"/>
              <a:ext cx="2734602" cy="1323531"/>
              <a:chOff x="2586462" y="2896237"/>
              <a:chExt cx="5426904" cy="2406132"/>
            </a:xfrm>
          </p:grpSpPr>
          <p:sp>
            <p:nvSpPr>
              <p:cNvPr id="56" name="Google Shape;239;g1c1791e128b_0_325">
                <a:extLst>
                  <a:ext uri="{FF2B5EF4-FFF2-40B4-BE49-F238E27FC236}">
                    <a16:creationId xmlns:a16="http://schemas.microsoft.com/office/drawing/2014/main" id="{A5B0EDC8-7C0D-D8DA-9F08-3A430987578A}"/>
                  </a:ext>
                </a:extLst>
              </p:cNvPr>
              <p:cNvSpPr txBox="1"/>
              <p:nvPr/>
            </p:nvSpPr>
            <p:spPr>
              <a:xfrm>
                <a:off x="2586462" y="2896237"/>
                <a:ext cx="5426904" cy="1678506"/>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800" strike="noStrike" cap="none" dirty="0">
                    <a:solidFill>
                      <a:srgbClr val="13A5BE"/>
                    </a:solidFill>
                    <a:latin typeface="Montserrat SemiBold"/>
                    <a:ea typeface="Montserrat SemiBold"/>
                    <a:cs typeface="Montserrat SemiBold"/>
                    <a:sym typeface="Montserrat SemiBold"/>
                  </a:rPr>
                  <a:t>Retail Customer Services &amp; Data Mgmt.</a:t>
                </a:r>
              </a:p>
            </p:txBody>
          </p:sp>
          <p:pic>
            <p:nvPicPr>
              <p:cNvPr id="57" name="Google Shape;240;g1c1791e128b_0_325" descr="Calpine Energy Solutions - Home">
                <a:extLst>
                  <a:ext uri="{FF2B5EF4-FFF2-40B4-BE49-F238E27FC236}">
                    <a16:creationId xmlns:a16="http://schemas.microsoft.com/office/drawing/2014/main" id="{FA7BCC44-D737-D912-0761-BF2E55999412}"/>
                  </a:ext>
                </a:extLst>
              </p:cNvPr>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2755677" y="4513385"/>
                <a:ext cx="4538459" cy="788984"/>
              </a:xfrm>
              <a:prstGeom prst="rect">
                <a:avLst/>
              </a:prstGeom>
              <a:noFill/>
              <a:ln>
                <a:noFill/>
              </a:ln>
            </p:spPr>
          </p:pic>
        </p:grpSp>
        <p:sp>
          <p:nvSpPr>
            <p:cNvPr id="20" name="Rectangle 19">
              <a:extLst>
                <a:ext uri="{FF2B5EF4-FFF2-40B4-BE49-F238E27FC236}">
                  <a16:creationId xmlns:a16="http://schemas.microsoft.com/office/drawing/2014/main" id="{FD93C729-22F8-7A22-0B3A-FD492172B9FF}"/>
                </a:ext>
              </a:extLst>
            </p:cNvPr>
            <p:cNvSpPr/>
            <p:nvPr/>
          </p:nvSpPr>
          <p:spPr>
            <a:xfrm>
              <a:off x="8909491" y="3472531"/>
              <a:ext cx="2938835" cy="16529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FE99860-6EE1-D4D6-92F6-5380C4731430}"/>
              </a:ext>
            </a:extLst>
          </p:cNvPr>
          <p:cNvGrpSpPr/>
          <p:nvPr/>
        </p:nvGrpSpPr>
        <p:grpSpPr>
          <a:xfrm>
            <a:off x="8847220" y="5096991"/>
            <a:ext cx="3275231" cy="1435197"/>
            <a:chOff x="7877398" y="5128757"/>
            <a:chExt cx="3275231" cy="1435197"/>
          </a:xfrm>
        </p:grpSpPr>
        <p:grpSp>
          <p:nvGrpSpPr>
            <p:cNvPr id="17" name="Group 16">
              <a:extLst>
                <a:ext uri="{FF2B5EF4-FFF2-40B4-BE49-F238E27FC236}">
                  <a16:creationId xmlns:a16="http://schemas.microsoft.com/office/drawing/2014/main" id="{4FFA40CD-99EC-203D-A677-9063430ED8CE}"/>
                </a:ext>
              </a:extLst>
            </p:cNvPr>
            <p:cNvGrpSpPr/>
            <p:nvPr/>
          </p:nvGrpSpPr>
          <p:grpSpPr>
            <a:xfrm>
              <a:off x="7877398" y="5128757"/>
              <a:ext cx="3243077" cy="1435197"/>
              <a:chOff x="9933727" y="4228055"/>
              <a:chExt cx="3243077" cy="1435197"/>
            </a:xfrm>
          </p:grpSpPr>
          <p:pic>
            <p:nvPicPr>
              <p:cNvPr id="16" name="Picture 15">
                <a:extLst>
                  <a:ext uri="{FF2B5EF4-FFF2-40B4-BE49-F238E27FC236}">
                    <a16:creationId xmlns:a16="http://schemas.microsoft.com/office/drawing/2014/main" id="{88BE2156-3E98-5677-6D0E-3555AA9C3B3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609139" y="4228055"/>
                <a:ext cx="1567665" cy="1435197"/>
              </a:xfrm>
              <a:prstGeom prst="rect">
                <a:avLst/>
              </a:prstGeom>
            </p:spPr>
          </p:pic>
          <p:sp>
            <p:nvSpPr>
              <p:cNvPr id="53" name="Google Shape;246;g1c1791e128b_0_325">
                <a:extLst>
                  <a:ext uri="{FF2B5EF4-FFF2-40B4-BE49-F238E27FC236}">
                    <a16:creationId xmlns:a16="http://schemas.microsoft.com/office/drawing/2014/main" id="{88557314-B809-85DB-F159-4B0A26C4FAB3}"/>
                  </a:ext>
                </a:extLst>
              </p:cNvPr>
              <p:cNvSpPr txBox="1"/>
              <p:nvPr/>
            </p:nvSpPr>
            <p:spPr>
              <a:xfrm>
                <a:off x="9933727" y="4622508"/>
                <a:ext cx="1737714" cy="646290"/>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800" strike="noStrike" cap="none" dirty="0">
                    <a:solidFill>
                      <a:srgbClr val="13A5BE"/>
                    </a:solidFill>
                    <a:latin typeface="Montserrat SemiBold"/>
                    <a:ea typeface="Montserrat SemiBold"/>
                    <a:cs typeface="Montserrat SemiBold"/>
                    <a:sym typeface="Montserrat SemiBold"/>
                  </a:rPr>
                  <a:t>Community Engagement</a:t>
                </a:r>
                <a:endParaRPr sz="1800" dirty="0">
                  <a:solidFill>
                    <a:srgbClr val="13A5BE"/>
                  </a:solidFill>
                </a:endParaRPr>
              </a:p>
            </p:txBody>
          </p:sp>
        </p:grpSp>
        <p:sp>
          <p:nvSpPr>
            <p:cNvPr id="22" name="Rectangle 21">
              <a:extLst>
                <a:ext uri="{FF2B5EF4-FFF2-40B4-BE49-F238E27FC236}">
                  <a16:creationId xmlns:a16="http://schemas.microsoft.com/office/drawing/2014/main" id="{BCB2AD6A-57E8-E39A-E198-128A08BDBE1C}"/>
                </a:ext>
              </a:extLst>
            </p:cNvPr>
            <p:cNvSpPr/>
            <p:nvPr/>
          </p:nvSpPr>
          <p:spPr>
            <a:xfrm>
              <a:off x="7890600" y="5182502"/>
              <a:ext cx="3262029" cy="13244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a:extLst>
              <a:ext uri="{FF2B5EF4-FFF2-40B4-BE49-F238E27FC236}">
                <a16:creationId xmlns:a16="http://schemas.microsoft.com/office/drawing/2014/main" id="{080B83BA-A10C-E9E9-454C-768B29A69B1B}"/>
              </a:ext>
            </a:extLst>
          </p:cNvPr>
          <p:cNvGrpSpPr/>
          <p:nvPr/>
        </p:nvGrpSpPr>
        <p:grpSpPr>
          <a:xfrm>
            <a:off x="5771013" y="5150736"/>
            <a:ext cx="3019650" cy="1324457"/>
            <a:chOff x="5657999" y="5181558"/>
            <a:chExt cx="3019650" cy="1324457"/>
          </a:xfrm>
        </p:grpSpPr>
        <p:pic>
          <p:nvPicPr>
            <p:cNvPr id="25" name="Picture 24">
              <a:extLst>
                <a:ext uri="{FF2B5EF4-FFF2-40B4-BE49-F238E27FC236}">
                  <a16:creationId xmlns:a16="http://schemas.microsoft.com/office/drawing/2014/main" id="{1707B60F-3D9F-FA49-AB75-390F6D080337}"/>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7315183" y="5254695"/>
              <a:ext cx="1270000" cy="493496"/>
            </a:xfrm>
            <a:prstGeom prst="rect">
              <a:avLst/>
            </a:prstGeom>
          </p:spPr>
        </p:pic>
        <p:pic>
          <p:nvPicPr>
            <p:cNvPr id="26" name="Picture 25">
              <a:extLst>
                <a:ext uri="{FF2B5EF4-FFF2-40B4-BE49-F238E27FC236}">
                  <a16:creationId xmlns:a16="http://schemas.microsoft.com/office/drawing/2014/main" id="{1943DF9C-FA1D-07A9-1981-B3E05B876744}"/>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7315183" y="5686252"/>
              <a:ext cx="1270000" cy="462870"/>
            </a:xfrm>
            <a:prstGeom prst="rect">
              <a:avLst/>
            </a:prstGeom>
          </p:spPr>
        </p:pic>
        <p:pic>
          <p:nvPicPr>
            <p:cNvPr id="27" name="Picture 26">
              <a:extLst>
                <a:ext uri="{FF2B5EF4-FFF2-40B4-BE49-F238E27FC236}">
                  <a16:creationId xmlns:a16="http://schemas.microsoft.com/office/drawing/2014/main" id="{C416B4BC-EC91-C485-A375-6A44922809B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819207" y="6087182"/>
              <a:ext cx="1858442" cy="402662"/>
            </a:xfrm>
            <a:prstGeom prst="rect">
              <a:avLst/>
            </a:prstGeom>
          </p:spPr>
        </p:pic>
        <p:sp>
          <p:nvSpPr>
            <p:cNvPr id="28" name="TextBox 27">
              <a:extLst>
                <a:ext uri="{FF2B5EF4-FFF2-40B4-BE49-F238E27FC236}">
                  <a16:creationId xmlns:a16="http://schemas.microsoft.com/office/drawing/2014/main" id="{F4F16C46-A249-4DD1-D497-D4A8A721EDFC}"/>
                </a:ext>
              </a:extLst>
            </p:cNvPr>
            <p:cNvSpPr txBox="1"/>
            <p:nvPr/>
          </p:nvSpPr>
          <p:spPr>
            <a:xfrm>
              <a:off x="5657999" y="5183174"/>
              <a:ext cx="1576072" cy="923330"/>
            </a:xfrm>
            <a:prstGeom prst="rect">
              <a:avLst/>
            </a:prstGeom>
            <a:noFill/>
          </p:spPr>
          <p:txBody>
            <a:bodyPr wrap="none" rtlCol="0">
              <a:spAutoFit/>
            </a:bodyPr>
            <a:lstStyle/>
            <a:p>
              <a:pPr algn="r"/>
              <a:r>
                <a:rPr lang="en-US" sz="1800" dirty="0">
                  <a:solidFill>
                    <a:srgbClr val="13A5BE"/>
                  </a:solidFill>
                  <a:latin typeface="Montserrat SemiBold"/>
                </a:rPr>
                <a:t>Legal</a:t>
              </a:r>
            </a:p>
            <a:p>
              <a:pPr algn="r"/>
              <a:r>
                <a:rPr lang="en-US" sz="1800" dirty="0">
                  <a:solidFill>
                    <a:srgbClr val="13A5BE"/>
                  </a:solidFill>
                  <a:latin typeface="Montserrat SemiBold"/>
                </a:rPr>
                <a:t>Accounting</a:t>
              </a:r>
            </a:p>
            <a:p>
              <a:pPr algn="r"/>
              <a:r>
                <a:rPr lang="en-US" sz="1800" dirty="0">
                  <a:solidFill>
                    <a:srgbClr val="13A5BE"/>
                  </a:solidFill>
                  <a:latin typeface="Montserrat SemiBold"/>
                </a:rPr>
                <a:t>Banking</a:t>
              </a:r>
            </a:p>
          </p:txBody>
        </p:sp>
        <p:cxnSp>
          <p:nvCxnSpPr>
            <p:cNvPr id="31" name="Straight Connector 30">
              <a:extLst>
                <a:ext uri="{FF2B5EF4-FFF2-40B4-BE49-F238E27FC236}">
                  <a16:creationId xmlns:a16="http://schemas.microsoft.com/office/drawing/2014/main" id="{EAB08DAE-772E-B77E-348B-A44B99A03248}"/>
                </a:ext>
              </a:extLst>
            </p:cNvPr>
            <p:cNvCxnSpPr>
              <a:cxnSpLocks/>
            </p:cNvCxnSpPr>
            <p:nvPr/>
          </p:nvCxnSpPr>
          <p:spPr>
            <a:xfrm flipH="1">
              <a:off x="5684960" y="5181558"/>
              <a:ext cx="2950319"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50E693-AB8B-5CC3-AF47-54BDAE4E06B9}"/>
                </a:ext>
              </a:extLst>
            </p:cNvPr>
            <p:cNvCxnSpPr>
              <a:cxnSpLocks/>
            </p:cNvCxnSpPr>
            <p:nvPr/>
          </p:nvCxnSpPr>
          <p:spPr>
            <a:xfrm>
              <a:off x="8635279" y="5181558"/>
              <a:ext cx="0" cy="1324457"/>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C8CBEDC-442E-3D57-1703-E0248D1A55AF}"/>
                </a:ext>
              </a:extLst>
            </p:cNvPr>
            <p:cNvCxnSpPr>
              <a:cxnSpLocks/>
            </p:cNvCxnSpPr>
            <p:nvPr/>
          </p:nvCxnSpPr>
          <p:spPr>
            <a:xfrm flipV="1">
              <a:off x="5684960" y="5181558"/>
              <a:ext cx="0" cy="924946"/>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B1F6EDB-549D-23B6-8C64-F70724F4BCBE}"/>
                </a:ext>
              </a:extLst>
            </p:cNvPr>
            <p:cNvCxnSpPr>
              <a:cxnSpLocks/>
            </p:cNvCxnSpPr>
            <p:nvPr/>
          </p:nvCxnSpPr>
          <p:spPr>
            <a:xfrm flipH="1">
              <a:off x="6877654" y="6506015"/>
              <a:ext cx="1757625"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BF8A682-12F6-5E8D-74EE-B0AADEFEE4BF}"/>
                </a:ext>
              </a:extLst>
            </p:cNvPr>
            <p:cNvCxnSpPr>
              <a:cxnSpLocks/>
            </p:cNvCxnSpPr>
            <p:nvPr/>
          </p:nvCxnSpPr>
          <p:spPr>
            <a:xfrm flipH="1">
              <a:off x="5688278" y="6107265"/>
              <a:ext cx="1189376"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65E4502-C5B6-FC75-7CCE-293F4EDFB667}"/>
                </a:ext>
              </a:extLst>
            </p:cNvPr>
            <p:cNvCxnSpPr>
              <a:cxnSpLocks/>
            </p:cNvCxnSpPr>
            <p:nvPr/>
          </p:nvCxnSpPr>
          <p:spPr>
            <a:xfrm flipV="1">
              <a:off x="6877654" y="6106504"/>
              <a:ext cx="0" cy="399511"/>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339047" y="263251"/>
            <a:ext cx="6401029" cy="5755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3600" b="1" dirty="0">
                <a:latin typeface="Montserrat" pitchFamily="2" charset="77"/>
                <a:cs typeface="Calibri" panose="020F0502020204030204" pitchFamily="34" charset="0"/>
              </a:rPr>
              <a:t>Electricity Choices</a:t>
            </a:r>
            <a:endParaRPr sz="3600" b="1" dirty="0">
              <a:latin typeface="Montserrat" pitchFamily="2" charset="77"/>
              <a:cs typeface="Calibri" panose="020F0502020204030204" pitchFamily="34" charset="0"/>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14</a:t>
            </a:fld>
            <a:endParaRPr lang="en-US" dirty="0"/>
          </a:p>
        </p:txBody>
      </p:sp>
      <p:sp>
        <p:nvSpPr>
          <p:cNvPr id="9" name="TextBox 8">
            <a:extLst>
              <a:ext uri="{FF2B5EF4-FFF2-40B4-BE49-F238E27FC236}">
                <a16:creationId xmlns:a16="http://schemas.microsoft.com/office/drawing/2014/main" id="{464D03C5-866B-A921-4F9E-3275E3D379FD}"/>
              </a:ext>
            </a:extLst>
          </p:cNvPr>
          <p:cNvSpPr txBox="1"/>
          <p:nvPr/>
        </p:nvSpPr>
        <p:spPr>
          <a:xfrm>
            <a:off x="215757" y="1182222"/>
            <a:ext cx="5880243" cy="5032147"/>
          </a:xfrm>
          <a:prstGeom prst="rect">
            <a:avLst/>
          </a:prstGeom>
          <a:noFill/>
        </p:spPr>
        <p:txBody>
          <a:bodyPr wrap="square" rtlCol="0">
            <a:spAutoFit/>
          </a:bodyPr>
          <a:lstStyle/>
          <a:p>
            <a:pPr marL="342900" indent="-342900">
              <a:spcAft>
                <a:spcPts val="1400"/>
              </a:spcAft>
              <a:buClr>
                <a:srgbClr val="42BEE2"/>
              </a:buClr>
              <a:buFont typeface="Webdings" panose="05030102010509060703" pitchFamily="18" charset="2"/>
              <a:buChar char="~"/>
            </a:pPr>
            <a:r>
              <a:rPr lang="en-US" sz="2200" dirty="0">
                <a:solidFill>
                  <a:schemeClr val="tx1">
                    <a:lumMod val="65000"/>
                    <a:lumOff val="35000"/>
                  </a:schemeClr>
                </a:solidFill>
                <a:latin typeface="Montserrat" pitchFamily="2" charset="77"/>
              </a:rPr>
              <a:t>Energy customers can select from a menu of energy choices by:</a:t>
            </a:r>
          </a:p>
          <a:p>
            <a:pPr marL="342900" indent="-342900">
              <a:spcAft>
                <a:spcPts val="1400"/>
              </a:spcAft>
              <a:buClr>
                <a:srgbClr val="42BEE2"/>
              </a:buClr>
              <a:buFont typeface="Webdings" panose="05030102010509060703" pitchFamily="18" charset="2"/>
              <a:buChar char="~"/>
            </a:pPr>
            <a:r>
              <a:rPr lang="en-US" sz="2200" dirty="0">
                <a:solidFill>
                  <a:schemeClr val="tx1">
                    <a:lumMod val="65000"/>
                    <a:lumOff val="35000"/>
                  </a:schemeClr>
                </a:solidFill>
                <a:latin typeface="Montserrat" pitchFamily="2" charset="77"/>
              </a:rPr>
              <a:t>Visiting </a:t>
            </a:r>
            <a:r>
              <a:rPr lang="en-US" sz="2000" b="1" dirty="0" err="1">
                <a:solidFill>
                  <a:srgbClr val="42BEE2"/>
                </a:solidFill>
                <a:latin typeface="Montserrat" pitchFamily="2" charset="77"/>
              </a:rPr>
              <a:t>www.CommunityPowerNH.gov</a:t>
            </a:r>
            <a:r>
              <a:rPr lang="en-US" sz="2200" dirty="0">
                <a:solidFill>
                  <a:schemeClr val="tx1">
                    <a:lumMod val="65000"/>
                    <a:lumOff val="35000"/>
                  </a:schemeClr>
                </a:solidFill>
                <a:latin typeface="Montserrat" pitchFamily="2" charset="77"/>
              </a:rPr>
              <a:t> and using the portal, or calling </a:t>
            </a:r>
            <a:r>
              <a:rPr lang="en-US" sz="2200" b="1" dirty="0">
                <a:solidFill>
                  <a:srgbClr val="42BEE2"/>
                </a:solidFill>
                <a:latin typeface="Montserrat" pitchFamily="2" charset="77"/>
              </a:rPr>
              <a:t>1-866-603-POWR</a:t>
            </a:r>
            <a:r>
              <a:rPr lang="en-US" sz="2200" dirty="0">
                <a:solidFill>
                  <a:schemeClr val="tx1">
                    <a:lumMod val="65000"/>
                    <a:lumOff val="35000"/>
                  </a:schemeClr>
                </a:solidFill>
                <a:latin typeface="Montserrat" pitchFamily="2" charset="77"/>
              </a:rPr>
              <a:t>, to select their power option.</a:t>
            </a:r>
          </a:p>
          <a:p>
            <a:pPr marL="342900" indent="-342900">
              <a:spcAft>
                <a:spcPts val="1400"/>
              </a:spcAft>
              <a:buClr>
                <a:srgbClr val="42BEE2"/>
              </a:buClr>
              <a:buFont typeface="Webdings" panose="05030102010509060703" pitchFamily="18" charset="2"/>
              <a:buChar char="~"/>
            </a:pPr>
            <a:r>
              <a:rPr lang="en-US" sz="2200" dirty="0">
                <a:solidFill>
                  <a:schemeClr val="tx1">
                    <a:lumMod val="65000"/>
                    <a:lumOff val="35000"/>
                  </a:schemeClr>
                </a:solidFill>
                <a:latin typeface="Montserrat" pitchFamily="2" charset="77"/>
              </a:rPr>
              <a:t>Please have your </a:t>
            </a:r>
            <a:r>
              <a:rPr lang="en-US" sz="2200" u="sng" dirty="0">
                <a:solidFill>
                  <a:schemeClr val="tx1">
                    <a:lumMod val="65000"/>
                    <a:lumOff val="35000"/>
                  </a:schemeClr>
                </a:solidFill>
                <a:latin typeface="Montserrat" pitchFamily="2" charset="77"/>
              </a:rPr>
              <a:t>utility account number </a:t>
            </a:r>
            <a:r>
              <a:rPr lang="en-US" sz="2200" dirty="0">
                <a:solidFill>
                  <a:schemeClr val="tx1">
                    <a:lumMod val="65000"/>
                    <a:lumOff val="35000"/>
                  </a:schemeClr>
                </a:solidFill>
                <a:latin typeface="Montserrat" pitchFamily="2" charset="77"/>
              </a:rPr>
              <a:t>handy so your selection may be easily processed.</a:t>
            </a:r>
          </a:p>
          <a:p>
            <a:pPr marL="342900" indent="-342900">
              <a:spcAft>
                <a:spcPts val="1400"/>
              </a:spcAft>
              <a:buClr>
                <a:srgbClr val="42BEE2"/>
              </a:buClr>
              <a:buFont typeface="Webdings" panose="05030102010509060703" pitchFamily="18" charset="2"/>
              <a:buChar char="~"/>
            </a:pPr>
            <a:r>
              <a:rPr lang="en-US" sz="2200" dirty="0">
                <a:solidFill>
                  <a:schemeClr val="tx1">
                    <a:lumMod val="65000"/>
                    <a:lumOff val="35000"/>
                  </a:schemeClr>
                </a:solidFill>
                <a:latin typeface="Montserrat" pitchFamily="2" charset="77"/>
              </a:rPr>
              <a:t>Customers are always free to choose to buy power from their utility, or from another market option, without charge.</a:t>
            </a:r>
          </a:p>
        </p:txBody>
      </p:sp>
      <p:pic>
        <p:nvPicPr>
          <p:cNvPr id="4" name="Picture 3">
            <a:extLst>
              <a:ext uri="{FF2B5EF4-FFF2-40B4-BE49-F238E27FC236}">
                <a16:creationId xmlns:a16="http://schemas.microsoft.com/office/drawing/2014/main" id="{CE77DE92-9EC3-6FFE-8286-8ED1DE68A1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19357" y="593844"/>
            <a:ext cx="5750253" cy="5958294"/>
          </a:xfrm>
          <a:prstGeom prst="rect">
            <a:avLst/>
          </a:prstGeom>
        </p:spPr>
      </p:pic>
      <p:sp>
        <p:nvSpPr>
          <p:cNvPr id="5" name="Google Shape;155;p11">
            <a:extLst>
              <a:ext uri="{FF2B5EF4-FFF2-40B4-BE49-F238E27FC236}">
                <a16:creationId xmlns:a16="http://schemas.microsoft.com/office/drawing/2014/main" id="{41D82EC7-34BA-7B02-8577-3A86FE516C8B}"/>
              </a:ext>
            </a:extLst>
          </p:cNvPr>
          <p:cNvSpPr txBox="1">
            <a:spLocks/>
          </p:cNvSpPr>
          <p:nvPr/>
        </p:nvSpPr>
        <p:spPr>
          <a:xfrm>
            <a:off x="6196968" y="129101"/>
            <a:ext cx="5995032" cy="46474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2471AA"/>
              </a:buClr>
              <a:buSzPts val="3200"/>
              <a:buFont typeface="Arial"/>
              <a:buNone/>
              <a:defRPr sz="3200" b="1" i="0" u="none" strike="noStrike" cap="none">
                <a:solidFill>
                  <a:srgbClr val="247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ct val="0"/>
              </a:spcBef>
              <a:spcAft>
                <a:spcPts val="600"/>
              </a:spcAft>
              <a:buSzPts val="4000"/>
            </a:pPr>
            <a:r>
              <a:rPr lang="en-US" sz="2800" dirty="0">
                <a:solidFill>
                  <a:srgbClr val="4F4C49"/>
                </a:solidFill>
                <a:latin typeface="Metropolis" pitchFamily="2" charset="77"/>
                <a:ea typeface="+mj-ea"/>
                <a:cs typeface="+mj-cs"/>
              </a:rPr>
              <a:t>Aug 1, 2023 – Jan 31, 2024</a:t>
            </a:r>
            <a:endParaRPr lang="en-US" sz="2800" u="sng" dirty="0">
              <a:solidFill>
                <a:srgbClr val="4F4C49"/>
              </a:solidFill>
              <a:latin typeface="Metropolis" pitchFamily="2" charset="77"/>
              <a:ea typeface="+mj-ea"/>
              <a:cs typeface="+mj-cs"/>
            </a:endParaRPr>
          </a:p>
        </p:txBody>
      </p:sp>
    </p:spTree>
    <p:extLst>
      <p:ext uri="{BB962C8B-B14F-4D97-AF65-F5344CB8AC3E}">
        <p14:creationId xmlns:p14="http://schemas.microsoft.com/office/powerpoint/2010/main" val="3358715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
          <p:cNvSpPr txBox="1"/>
          <p:nvPr/>
        </p:nvSpPr>
        <p:spPr>
          <a:xfrm>
            <a:off x="476130" y="1066531"/>
            <a:ext cx="11276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Calibri"/>
              <a:buNone/>
            </a:pPr>
            <a:endParaRPr sz="1400" b="0" i="0" u="none" strike="noStrike" cap="none">
              <a:solidFill>
                <a:srgbClr val="000000"/>
              </a:solidFill>
              <a:latin typeface="Montserrat"/>
              <a:ea typeface="Montserrat"/>
              <a:cs typeface="Montserrat"/>
              <a:sym typeface="Montserrat"/>
            </a:endParaRPr>
          </a:p>
        </p:txBody>
      </p:sp>
      <p:pic>
        <p:nvPicPr>
          <p:cNvPr id="204" name="Google Shape;204;p4" descr="Picture 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14" y="6621070"/>
            <a:ext cx="12194014" cy="236931"/>
          </a:xfrm>
          <a:prstGeom prst="rect">
            <a:avLst/>
          </a:prstGeom>
          <a:noFill/>
          <a:ln>
            <a:noFill/>
          </a:ln>
        </p:spPr>
      </p:pic>
      <p:sp>
        <p:nvSpPr>
          <p:cNvPr id="205" name="Google Shape;205;p4"/>
          <p:cNvSpPr txBox="1"/>
          <p:nvPr/>
        </p:nvSpPr>
        <p:spPr>
          <a:xfrm>
            <a:off x="568736" y="431349"/>
            <a:ext cx="10890900" cy="584775"/>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0"/>
              </a:spcAft>
              <a:buClr>
                <a:srgbClr val="2471AA"/>
              </a:buClr>
              <a:buSzPts val="4400"/>
              <a:buFont typeface="Arial"/>
              <a:buNone/>
            </a:pPr>
            <a:r>
              <a:rPr lang="en-US" sz="4000" b="1" i="0" u="none" strike="noStrike" cap="none" dirty="0">
                <a:solidFill>
                  <a:srgbClr val="2471AA"/>
                </a:solidFill>
                <a:latin typeface="Metropolis" pitchFamily="2" charset="77"/>
                <a:ea typeface="Montserrat"/>
                <a:cs typeface="Montserrat"/>
                <a:sym typeface="Montserrat"/>
              </a:rPr>
              <a:t>Key Points</a:t>
            </a:r>
            <a:endParaRPr sz="4000" b="0" i="0" u="none" strike="noStrike" cap="none" dirty="0">
              <a:solidFill>
                <a:srgbClr val="000000"/>
              </a:solidFill>
              <a:latin typeface="Metropolis" pitchFamily="2" charset="77"/>
              <a:ea typeface="Montserrat"/>
              <a:cs typeface="Montserrat"/>
              <a:sym typeface="Montserrat"/>
            </a:endParaRPr>
          </a:p>
        </p:txBody>
      </p:sp>
      <p:sp>
        <p:nvSpPr>
          <p:cNvPr id="206" name="Google Shape;206;p4"/>
          <p:cNvSpPr txBox="1"/>
          <p:nvPr/>
        </p:nvSpPr>
        <p:spPr>
          <a:xfrm>
            <a:off x="409224" y="1332338"/>
            <a:ext cx="11209923" cy="450379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42BEE2"/>
              </a:buClr>
              <a:buSzPts val="2000"/>
              <a:buFont typeface="Arimo"/>
              <a:buChar char="~"/>
            </a:pPr>
            <a:r>
              <a:rPr lang="en-US" sz="2000" b="1" i="0" u="none" strike="noStrike" cap="none" dirty="0">
                <a:solidFill>
                  <a:srgbClr val="F1543D"/>
                </a:solidFill>
                <a:latin typeface="Montserrat"/>
                <a:ea typeface="Montserrat"/>
                <a:cs typeface="Montserrat"/>
                <a:sym typeface="Montserrat"/>
              </a:rPr>
              <a:t>If/when Your Community Power launches, most Eversource default electric supply customers will be automatically enrolled </a:t>
            </a:r>
            <a:r>
              <a:rPr lang="en-US" sz="2000" b="0" i="0" u="none" strike="noStrike" cap="none" dirty="0">
                <a:solidFill>
                  <a:srgbClr val="4F4C49"/>
                </a:solidFill>
                <a:latin typeface="Montserrat"/>
                <a:ea typeface="Montserrat"/>
                <a:cs typeface="Montserrat"/>
                <a:sym typeface="Montserrat"/>
              </a:rPr>
              <a:t>in the same service for a </a:t>
            </a:r>
            <a:r>
              <a:rPr lang="en-US" sz="2000" b="0" i="0" u="sng" strike="noStrike" cap="none" dirty="0">
                <a:solidFill>
                  <a:srgbClr val="4F4C49"/>
                </a:solidFill>
                <a:latin typeface="Montserrat"/>
                <a:ea typeface="Montserrat"/>
                <a:cs typeface="Montserrat"/>
                <a:sym typeface="Montserrat"/>
              </a:rPr>
              <a:t>lower price</a:t>
            </a:r>
            <a:r>
              <a:rPr lang="en-US" sz="2000" b="0" i="0" u="none" strike="noStrike" cap="none" dirty="0">
                <a:solidFill>
                  <a:srgbClr val="4F4C49"/>
                </a:solidFill>
                <a:latin typeface="Montserrat"/>
                <a:ea typeface="Montserrat"/>
                <a:cs typeface="Montserrat"/>
                <a:sym typeface="Montserrat"/>
              </a:rPr>
              <a:t>. Community Power will be the </a:t>
            </a:r>
            <a:r>
              <a:rPr lang="en-US" sz="2000" b="1" i="0" u="none" strike="noStrike" cap="none" dirty="0">
                <a:solidFill>
                  <a:srgbClr val="4F4C49"/>
                </a:solidFill>
                <a:latin typeface="Montserrat"/>
                <a:ea typeface="Montserrat"/>
                <a:cs typeface="Montserrat"/>
                <a:sym typeface="Montserrat"/>
              </a:rPr>
              <a:t>new default electricity supplier </a:t>
            </a:r>
            <a:r>
              <a:rPr lang="en-US" sz="2000" b="0" i="0" u="none" strike="noStrike" cap="none" dirty="0">
                <a:solidFill>
                  <a:srgbClr val="4F4C49"/>
                </a:solidFill>
                <a:latin typeface="Montserrat"/>
                <a:ea typeface="Montserrat"/>
                <a:cs typeface="Montserrat"/>
                <a:sym typeface="Montserrat"/>
              </a:rPr>
              <a:t>for your Town’s customers. </a:t>
            </a:r>
            <a:endParaRPr dirty="0"/>
          </a:p>
          <a:p>
            <a:pPr marL="342900" marR="0" lvl="0" indent="-342900" algn="l" rtl="0">
              <a:lnSpc>
                <a:spcPct val="100000"/>
              </a:lnSpc>
              <a:spcBef>
                <a:spcPts val="1400"/>
              </a:spcBef>
              <a:spcAft>
                <a:spcPts val="0"/>
              </a:spcAft>
              <a:buClr>
                <a:srgbClr val="42BEE2"/>
              </a:buClr>
              <a:buSzPts val="2000"/>
              <a:buFont typeface="Arimo"/>
              <a:buChar char="~"/>
            </a:pPr>
            <a:r>
              <a:rPr lang="en-US" sz="2000" b="1" i="0" u="none" strike="noStrike" cap="none" dirty="0">
                <a:solidFill>
                  <a:srgbClr val="F7981C"/>
                </a:solidFill>
                <a:latin typeface="Montserrat"/>
                <a:ea typeface="Montserrat"/>
                <a:cs typeface="Montserrat"/>
                <a:sym typeface="Montserrat"/>
              </a:rPr>
              <a:t>Participation</a:t>
            </a:r>
            <a:r>
              <a:rPr lang="en-US" sz="2000" b="1" i="0" u="none" strike="noStrike" cap="none" dirty="0">
                <a:solidFill>
                  <a:srgbClr val="449B56"/>
                </a:solidFill>
                <a:latin typeface="Montserrat"/>
                <a:ea typeface="Montserrat"/>
                <a:cs typeface="Montserrat"/>
                <a:sym typeface="Montserrat"/>
              </a:rPr>
              <a:t> </a:t>
            </a:r>
            <a:r>
              <a:rPr lang="en-US" sz="2000" b="1" i="0" u="none" strike="noStrike" cap="none" dirty="0">
                <a:solidFill>
                  <a:srgbClr val="F7981C"/>
                </a:solidFill>
                <a:latin typeface="Montserrat"/>
                <a:ea typeface="Montserrat"/>
                <a:cs typeface="Montserrat"/>
                <a:sym typeface="Montserrat"/>
              </a:rPr>
              <a:t>in Community Power is voluntary. </a:t>
            </a:r>
            <a:r>
              <a:rPr lang="en-US" sz="2000" b="0" i="0" u="none" strike="noStrike" cap="none" dirty="0">
                <a:solidFill>
                  <a:srgbClr val="4F4C49"/>
                </a:solidFill>
                <a:latin typeface="Montserrat"/>
                <a:ea typeface="Montserrat"/>
                <a:cs typeface="Montserrat"/>
                <a:sym typeface="Montserrat"/>
              </a:rPr>
              <a:t>Customers can choose to opt-out and to stay with Eversource for electric supply, or shop for another market option.</a:t>
            </a:r>
            <a:endParaRPr dirty="0"/>
          </a:p>
          <a:p>
            <a:pPr marL="342900" marR="0" lvl="0" indent="-342900" algn="l" rtl="0">
              <a:lnSpc>
                <a:spcPct val="100000"/>
              </a:lnSpc>
              <a:spcBef>
                <a:spcPts val="1400"/>
              </a:spcBef>
              <a:spcAft>
                <a:spcPts val="0"/>
              </a:spcAft>
              <a:buClr>
                <a:srgbClr val="42BEE2"/>
              </a:buClr>
              <a:buSzPts val="2000"/>
              <a:buFont typeface="Arimo"/>
              <a:buChar char="~"/>
            </a:pPr>
            <a:r>
              <a:rPr lang="en-US" sz="2000" b="1" i="0" u="none" strike="noStrike" cap="none" dirty="0">
                <a:solidFill>
                  <a:srgbClr val="449B56"/>
                </a:solidFill>
                <a:latin typeface="Montserrat"/>
                <a:ea typeface="Montserrat"/>
                <a:cs typeface="Montserrat"/>
                <a:sym typeface="Montserrat"/>
              </a:rPr>
              <a:t>Eversource will continue to deliver electricity </a:t>
            </a:r>
            <a:r>
              <a:rPr lang="en-US" sz="2000" b="0" i="0" u="none" strike="noStrike" cap="none" dirty="0">
                <a:solidFill>
                  <a:srgbClr val="4F4C49"/>
                </a:solidFill>
                <a:latin typeface="Montserrat"/>
                <a:ea typeface="Montserrat"/>
                <a:cs typeface="Montserrat"/>
                <a:sym typeface="Montserrat"/>
              </a:rPr>
              <a:t>using their poles and wires, provide billing services, and ensure reliability.</a:t>
            </a:r>
            <a:endParaRPr sz="2000" b="0" i="0" u="none" strike="noStrike" cap="none" dirty="0">
              <a:solidFill>
                <a:srgbClr val="4F4C49"/>
              </a:solidFill>
              <a:latin typeface="Montserrat"/>
              <a:ea typeface="Montserrat"/>
              <a:cs typeface="Montserrat"/>
              <a:sym typeface="Montserrat"/>
            </a:endParaRPr>
          </a:p>
          <a:p>
            <a:pPr marL="342900" marR="0" lvl="0" indent="-342900" algn="l" rtl="0">
              <a:lnSpc>
                <a:spcPct val="100000"/>
              </a:lnSpc>
              <a:spcBef>
                <a:spcPts val="1400"/>
              </a:spcBef>
              <a:spcAft>
                <a:spcPts val="0"/>
              </a:spcAft>
              <a:buClr>
                <a:srgbClr val="42BEE2"/>
              </a:buClr>
              <a:buSzPts val="2000"/>
              <a:buFont typeface="Arimo"/>
              <a:buChar char="~"/>
            </a:pPr>
            <a:r>
              <a:rPr lang="en-US" sz="2000" b="1" i="0" u="none" strike="noStrike" cap="none" dirty="0">
                <a:solidFill>
                  <a:srgbClr val="2471AA"/>
                </a:solidFill>
                <a:latin typeface="Montserrat"/>
                <a:ea typeface="Montserrat"/>
                <a:cs typeface="Montserrat"/>
                <a:sym typeface="Montserrat"/>
              </a:rPr>
              <a:t>Customers shopping with third-party suppliers will remain with their supplier</a:t>
            </a:r>
            <a:r>
              <a:rPr lang="en-US" sz="2000" b="1" i="0" u="none" strike="noStrike" cap="none" dirty="0">
                <a:solidFill>
                  <a:schemeClr val="dk1"/>
                </a:solidFill>
                <a:latin typeface="Montserrat"/>
                <a:ea typeface="Montserrat"/>
                <a:cs typeface="Montserrat"/>
                <a:sym typeface="Montserrat"/>
              </a:rPr>
              <a:t> </a:t>
            </a:r>
            <a:r>
              <a:rPr lang="en-US" sz="2000" b="0" i="0" u="none" strike="noStrike" cap="none" dirty="0">
                <a:solidFill>
                  <a:srgbClr val="4F4C49"/>
                </a:solidFill>
                <a:latin typeface="Montserrat"/>
                <a:ea typeface="Montserrat"/>
                <a:cs typeface="Montserrat"/>
                <a:sym typeface="Montserrat"/>
              </a:rPr>
              <a:t>unless they choose to opt-in to Community Power.</a:t>
            </a:r>
            <a:endParaRPr dirty="0"/>
          </a:p>
          <a:p>
            <a:pPr marL="342900" marR="0" lvl="0" indent="-342900" algn="l" rtl="0">
              <a:lnSpc>
                <a:spcPct val="100000"/>
              </a:lnSpc>
              <a:spcBef>
                <a:spcPts val="1400"/>
              </a:spcBef>
              <a:spcAft>
                <a:spcPts val="0"/>
              </a:spcAft>
              <a:buClr>
                <a:srgbClr val="42BEE2"/>
              </a:buClr>
              <a:buSzPts val="2000"/>
              <a:buFont typeface="Arimo"/>
              <a:buChar char="~"/>
            </a:pPr>
            <a:r>
              <a:rPr lang="en-US" sz="2000" b="1" i="0" u="none" strike="noStrike" cap="none" dirty="0">
                <a:solidFill>
                  <a:srgbClr val="1F9CAE"/>
                </a:solidFill>
                <a:latin typeface="Montserrat"/>
                <a:ea typeface="Montserrat"/>
                <a:cs typeface="Montserrat"/>
                <a:sym typeface="Montserrat"/>
              </a:rPr>
              <a:t>Community Power will be self-funded</a:t>
            </a:r>
            <a:r>
              <a:rPr lang="en-US" sz="2000" b="1" i="0" u="none" strike="noStrike" cap="none" dirty="0">
                <a:solidFill>
                  <a:schemeClr val="dk1"/>
                </a:solidFill>
                <a:latin typeface="Montserrat"/>
                <a:ea typeface="Montserrat"/>
                <a:cs typeface="Montserrat"/>
                <a:sym typeface="Montserrat"/>
              </a:rPr>
              <a:t> </a:t>
            </a:r>
            <a:r>
              <a:rPr lang="en-US" sz="2000" b="0" i="0" u="none" strike="noStrike" cap="none" dirty="0">
                <a:solidFill>
                  <a:srgbClr val="4F4C49"/>
                </a:solidFill>
                <a:latin typeface="Montserrat"/>
                <a:ea typeface="Montserrat"/>
                <a:cs typeface="Montserrat"/>
                <a:sym typeface="Montserrat"/>
              </a:rPr>
              <a:t>by rates paid by participating customers. </a:t>
            </a:r>
            <a:r>
              <a:rPr lang="en-US" sz="2000" b="1" i="0" u="none" strike="noStrike" cap="none" dirty="0">
                <a:solidFill>
                  <a:srgbClr val="4F4C49"/>
                </a:solidFill>
                <a:latin typeface="Montserrat"/>
                <a:ea typeface="Montserrat"/>
                <a:cs typeface="Montserrat"/>
                <a:sym typeface="Montserrat"/>
              </a:rPr>
              <a:t>No</a:t>
            </a:r>
            <a:r>
              <a:rPr lang="en-US" sz="2000" b="0" i="0" u="none" strike="noStrike" cap="none" dirty="0">
                <a:solidFill>
                  <a:srgbClr val="4F4C49"/>
                </a:solidFill>
                <a:latin typeface="Montserrat"/>
                <a:ea typeface="Montserrat"/>
                <a:cs typeface="Montserrat"/>
                <a:sym typeface="Montserrat"/>
              </a:rPr>
              <a:t> </a:t>
            </a:r>
            <a:r>
              <a:rPr lang="en-US" sz="2000" b="1" i="0" u="none" strike="noStrike" cap="none" dirty="0">
                <a:solidFill>
                  <a:srgbClr val="4F4C49"/>
                </a:solidFill>
                <a:latin typeface="Montserrat"/>
                <a:ea typeface="Montserrat"/>
                <a:cs typeface="Montserrat"/>
                <a:sym typeface="Montserrat"/>
              </a:rPr>
              <a:t>taxes will be used to cover program expenses.</a:t>
            </a:r>
            <a:endParaRPr sz="2000" b="0" i="0" u="none" strike="noStrike" cap="none" dirty="0">
              <a:solidFill>
                <a:srgbClr val="4F4C49"/>
              </a:solidFill>
              <a:latin typeface="Montserrat"/>
              <a:ea typeface="Montserrat"/>
              <a:cs typeface="Montserrat"/>
              <a:sym typeface="Montserrat"/>
            </a:endParaRPr>
          </a:p>
        </p:txBody>
      </p:sp>
      <p:sp>
        <p:nvSpPr>
          <p:cNvPr id="3" name="Slide Number Placeholder 1">
            <a:extLst>
              <a:ext uri="{FF2B5EF4-FFF2-40B4-BE49-F238E27FC236}">
                <a16:creationId xmlns:a16="http://schemas.microsoft.com/office/drawing/2014/main" id="{5D79121A-996F-ADD1-21B3-CB6133FB0450}"/>
              </a:ext>
            </a:extLst>
          </p:cNvPr>
          <p:cNvSpPr>
            <a:spLocks noGrp="1"/>
          </p:cNvSpPr>
          <p:nvPr>
            <p:ph type="sldNum" idx="12"/>
          </p:nvPr>
        </p:nvSpPr>
        <p:spPr>
          <a:xfrm>
            <a:off x="9606263" y="6611571"/>
            <a:ext cx="2495250" cy="276959"/>
          </a:xfrm>
        </p:spPr>
        <p:txBody>
          <a:bodyPr/>
          <a:lstStyle/>
          <a:p>
            <a:pPr marL="0" lvl="0" indent="0" algn="r" rtl="0">
              <a:spcBef>
                <a:spcPts val="0"/>
              </a:spcBef>
              <a:spcAft>
                <a:spcPts val="0"/>
              </a:spcAft>
              <a:buNone/>
            </a:pPr>
            <a:fld id="{00000000-1234-1234-1234-123412341234}" type="slidenum">
              <a:rPr lang="en-US" b="1" smtClean="0">
                <a:solidFill>
                  <a:schemeClr val="bg1"/>
                </a:solidFill>
                <a:latin typeface="Montserrat" pitchFamily="2" charset="77"/>
                <a:cs typeface="Calibri" panose="020F0502020204030204" pitchFamily="34" charset="0"/>
              </a:rPr>
              <a:t>15</a:t>
            </a:fld>
            <a:endParaRPr lang="en-US" b="1" dirty="0">
              <a:solidFill>
                <a:schemeClr val="bg1"/>
              </a:solidFill>
              <a:latin typeface="Montserrat" pitchFamily="2" charset="77"/>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0"/>
            <a:ext cx="3218627" cy="1282422"/>
          </a:xfrm>
          <a:prstGeom prst="rect">
            <a:avLst/>
          </a:prstGeom>
          <a:noFill/>
          <a:ln>
            <a:noFill/>
          </a:ln>
        </p:spPr>
      </p:pic>
      <p:sp>
        <p:nvSpPr>
          <p:cNvPr id="408" name="Google Shape;408;p13"/>
          <p:cNvSpPr/>
          <p:nvPr/>
        </p:nvSpPr>
        <p:spPr>
          <a:xfrm>
            <a:off x="1587053" y="3527830"/>
            <a:ext cx="8878800" cy="179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600"/>
              </a:spcBef>
              <a:spcAft>
                <a:spcPts val="0"/>
              </a:spcAft>
              <a:buNone/>
            </a:pPr>
            <a:r>
              <a:rPr lang="en-US" sz="4600" b="1" i="0" u="none" strike="noStrike" cap="none" dirty="0">
                <a:solidFill>
                  <a:srgbClr val="2571AA"/>
                </a:solidFill>
                <a:latin typeface="Arial"/>
                <a:ea typeface="Arial"/>
                <a:cs typeface="Arial"/>
                <a:sym typeface="Arial"/>
              </a:rPr>
              <a:t>Questions &amp; Answers</a:t>
            </a:r>
            <a:endParaRPr sz="4000" b="0" i="0" u="none" strike="noStrike" cap="none" dirty="0">
              <a:solidFill>
                <a:srgbClr val="2571AA"/>
              </a:solidFill>
              <a:latin typeface="Arial"/>
              <a:ea typeface="Arial"/>
              <a:cs typeface="Arial"/>
              <a:sym typeface="Arial"/>
            </a:endParaRPr>
          </a:p>
        </p:txBody>
      </p:sp>
      <p:sp>
        <p:nvSpPr>
          <p:cNvPr id="409" name="Google Shape;409;p13"/>
          <p:cNvSpPr/>
          <p:nvPr/>
        </p:nvSpPr>
        <p:spPr>
          <a:xfrm>
            <a:off x="397217" y="4966468"/>
            <a:ext cx="11239928" cy="1476163"/>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US" sz="2400" b="0" i="0" u="none" strike="noStrike" cap="none" dirty="0" err="1">
                <a:solidFill>
                  <a:srgbClr val="4F4C49"/>
                </a:solidFill>
                <a:latin typeface="Montserrat"/>
                <a:ea typeface="Montserrat"/>
                <a:cs typeface="Montserrat"/>
                <a:sym typeface="Montserrat"/>
              </a:rPr>
              <a:t>www.cpcnh.org</a:t>
            </a:r>
            <a:endParaRPr dirty="0"/>
          </a:p>
          <a:p>
            <a:pPr marL="0" marR="0" lvl="0" indent="0" algn="ctr" rtl="0">
              <a:lnSpc>
                <a:spcPct val="120000"/>
              </a:lnSpc>
              <a:spcBef>
                <a:spcPts val="0"/>
              </a:spcBef>
              <a:spcAft>
                <a:spcPts val="0"/>
              </a:spcAft>
              <a:buClr>
                <a:srgbClr val="000000"/>
              </a:buClr>
              <a:buSzPts val="2400"/>
              <a:buFont typeface="Arial"/>
              <a:buNone/>
            </a:pPr>
            <a:r>
              <a:rPr lang="en-US" sz="2400" b="0" i="0" u="none" strike="noStrike" cap="none" dirty="0" err="1">
                <a:solidFill>
                  <a:srgbClr val="4F4C49"/>
                </a:solidFill>
                <a:latin typeface="Montserrat"/>
                <a:ea typeface="Montserrat"/>
                <a:cs typeface="Montserrat"/>
                <a:sym typeface="Montserrat"/>
              </a:rPr>
              <a:t>CommunityPowerNH.gov</a:t>
            </a:r>
            <a:endParaRPr sz="2400" b="0" i="0" u="none" strike="noStrike" cap="none" dirty="0">
              <a:solidFill>
                <a:srgbClr val="4F4C49"/>
              </a:solidFill>
              <a:latin typeface="Montserrat"/>
              <a:ea typeface="Montserrat"/>
              <a:cs typeface="Montserrat"/>
              <a:sym typeface="Montserrat"/>
            </a:endParaRPr>
          </a:p>
        </p:txBody>
      </p:sp>
      <p:sp>
        <p:nvSpPr>
          <p:cNvPr id="2" name="Slide Number Placeholder 1">
            <a:extLst>
              <a:ext uri="{FF2B5EF4-FFF2-40B4-BE49-F238E27FC236}">
                <a16:creationId xmlns:a16="http://schemas.microsoft.com/office/drawing/2014/main" id="{1728C1BB-E639-B322-5380-C9EA7C3569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4" name="Oval 3">
            <a:extLst>
              <a:ext uri="{FF2B5EF4-FFF2-40B4-BE49-F238E27FC236}">
                <a16:creationId xmlns:a16="http://schemas.microsoft.com/office/drawing/2014/main" id="{893FD820-4485-641F-0677-8CE25FD21231}"/>
              </a:ext>
            </a:extLst>
          </p:cNvPr>
          <p:cNvSpPr/>
          <p:nvPr/>
        </p:nvSpPr>
        <p:spPr>
          <a:xfrm>
            <a:off x="4408462" y="792339"/>
            <a:ext cx="3051425" cy="30514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INSERT LOGO OR TOWN SEAL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p:nvPr/>
        </p:nvSpPr>
        <p:spPr>
          <a:xfrm>
            <a:off x="476131" y="319960"/>
            <a:ext cx="11617595" cy="489463"/>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3800" b="1" i="0" u="none" strike="noStrike" cap="none" dirty="0">
                <a:solidFill>
                  <a:srgbClr val="2471AA"/>
                </a:solidFill>
                <a:latin typeface="Metropolis" pitchFamily="2" charset="77"/>
                <a:sym typeface="Arial"/>
              </a:rPr>
              <a:t>What is Community Power?</a:t>
            </a:r>
            <a:endParaRPr dirty="0">
              <a:latin typeface="Metropolis" pitchFamily="2" charset="77"/>
            </a:endParaRPr>
          </a:p>
        </p:txBody>
      </p:sp>
      <p:sp>
        <p:nvSpPr>
          <p:cNvPr id="145" name="Google Shape;145;p2"/>
          <p:cNvSpPr/>
          <p:nvPr/>
        </p:nvSpPr>
        <p:spPr>
          <a:xfrm>
            <a:off x="476131" y="1066533"/>
            <a:ext cx="10719407" cy="428518"/>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dirty="0">
                <a:solidFill>
                  <a:srgbClr val="4E4B48"/>
                </a:solidFill>
                <a:latin typeface="Montserrat"/>
                <a:ea typeface="Montserrat"/>
                <a:cs typeface="Montserrat"/>
                <a:sym typeface="Montserrat"/>
              </a:rPr>
              <a:t>New Hampshire cities, towns, and counties can become </a:t>
            </a:r>
            <a:r>
              <a:rPr lang="en-US" sz="2200" b="1" i="0" u="none" strike="noStrike" cap="none" dirty="0">
                <a:solidFill>
                  <a:srgbClr val="4E4B48"/>
                </a:solidFill>
                <a:latin typeface="Montserrat"/>
                <a:ea typeface="Montserrat"/>
                <a:cs typeface="Montserrat"/>
                <a:sym typeface="Montserrat"/>
              </a:rPr>
              <a:t>default electricity provider</a:t>
            </a:r>
            <a:r>
              <a:rPr lang="en-US" sz="2200" b="0" i="0" u="none" strike="noStrike" cap="none" dirty="0">
                <a:solidFill>
                  <a:srgbClr val="4E4B48"/>
                </a:solidFill>
                <a:latin typeface="Montserrat"/>
                <a:ea typeface="Montserrat"/>
                <a:cs typeface="Montserrat"/>
                <a:sym typeface="Montserrat"/>
              </a:rPr>
              <a:t> for their residents + businesses and provide related services.</a:t>
            </a:r>
            <a:endParaRPr sz="2200" b="0" i="0" u="none" strike="noStrike" cap="none" dirty="0">
              <a:solidFill>
                <a:srgbClr val="4E4B48"/>
              </a:solidFill>
              <a:latin typeface="Arial"/>
              <a:ea typeface="Arial"/>
              <a:cs typeface="Arial"/>
              <a:sym typeface="Arial"/>
            </a:endParaRPr>
          </a:p>
        </p:txBody>
      </p:sp>
      <p:pic>
        <p:nvPicPr>
          <p:cNvPr id="146" name="Google Shape;146;p2"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86206" y="2143586"/>
            <a:ext cx="607992" cy="714196"/>
          </a:xfrm>
          <a:prstGeom prst="rect">
            <a:avLst/>
          </a:prstGeom>
          <a:noFill/>
          <a:ln>
            <a:noFill/>
          </a:ln>
        </p:spPr>
      </p:pic>
      <p:sp>
        <p:nvSpPr>
          <p:cNvPr id="147" name="Google Shape;147;p2"/>
          <p:cNvSpPr/>
          <p:nvPr/>
        </p:nvSpPr>
        <p:spPr>
          <a:xfrm>
            <a:off x="95226" y="3329218"/>
            <a:ext cx="4189952" cy="409854"/>
          </a:xfrm>
          <a:prstGeom prst="rect">
            <a:avLst/>
          </a:prstGeom>
          <a:noFill/>
          <a:ln>
            <a:noFill/>
          </a:ln>
        </p:spPr>
        <p:txBody>
          <a:bodyPr spcFirstLastPara="1" wrap="square" lIns="0" tIns="0" rIns="0" bIns="0" anchor="t" anchorCtr="0">
            <a:noAutofit/>
          </a:bodyPr>
          <a:lstStyle/>
          <a:p>
            <a:pPr marL="0" marR="0" lvl="0" indent="0" algn="ctr" rtl="0">
              <a:lnSpc>
                <a:spcPct val="92400"/>
              </a:lnSpc>
              <a:spcBef>
                <a:spcPts val="0"/>
              </a:spcBef>
              <a:spcAft>
                <a:spcPts val="0"/>
              </a:spcAft>
              <a:buClr>
                <a:srgbClr val="000000"/>
              </a:buClr>
              <a:buSzPts val="2000"/>
              <a:buFont typeface="Arial"/>
              <a:buNone/>
            </a:pPr>
            <a:r>
              <a:rPr lang="en-US" sz="2000" b="0" i="0" u="none" strike="noStrike" cap="none">
                <a:solidFill>
                  <a:srgbClr val="4E4B48"/>
                </a:solidFill>
                <a:latin typeface="Montserrat"/>
                <a:ea typeface="Montserrat"/>
                <a:cs typeface="Montserrat"/>
                <a:sym typeface="Montserrat"/>
              </a:rPr>
              <a:t>Pooled Purchasing Power</a:t>
            </a:r>
            <a:endParaRPr/>
          </a:p>
          <a:p>
            <a:pPr marL="0" marR="0" lvl="0" indent="0" algn="ctr" rtl="0">
              <a:lnSpc>
                <a:spcPct val="92400"/>
              </a:lnSpc>
              <a:spcBef>
                <a:spcPts val="600"/>
              </a:spcBef>
              <a:spcAft>
                <a:spcPts val="0"/>
              </a:spcAft>
              <a:buClr>
                <a:srgbClr val="000000"/>
              </a:buClr>
              <a:buSzPts val="2000"/>
              <a:buFont typeface="Arial"/>
              <a:buNone/>
            </a:pPr>
            <a:r>
              <a:rPr lang="en-US" sz="2000" b="0" i="0" u="none" strike="noStrike" cap="none">
                <a:solidFill>
                  <a:srgbClr val="4E4B48"/>
                </a:solidFill>
                <a:latin typeface="Montserrat"/>
                <a:ea typeface="Montserrat"/>
                <a:cs typeface="Montserrat"/>
                <a:sym typeface="Montserrat"/>
              </a:rPr>
              <a:t>for</a:t>
            </a:r>
            <a:r>
              <a:rPr lang="en-US" sz="2000" b="1" i="0" u="none" strike="noStrike" cap="none">
                <a:solidFill>
                  <a:srgbClr val="2571AA"/>
                </a:solidFill>
                <a:latin typeface="Montserrat"/>
                <a:ea typeface="Montserrat"/>
                <a:cs typeface="Montserrat"/>
                <a:sym typeface="Montserrat"/>
              </a:rPr>
              <a:t> Energy Supply</a:t>
            </a:r>
            <a:endParaRPr sz="3200" b="0" i="0" u="none" strike="noStrike" cap="none">
              <a:solidFill>
                <a:srgbClr val="000000"/>
              </a:solidFill>
              <a:latin typeface="Arial"/>
              <a:ea typeface="Arial"/>
              <a:cs typeface="Arial"/>
              <a:sym typeface="Arial"/>
            </a:endParaRPr>
          </a:p>
        </p:txBody>
      </p:sp>
      <p:pic>
        <p:nvPicPr>
          <p:cNvPr id="148" name="Google Shape;148;p2"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824047" y="2143586"/>
            <a:ext cx="540859" cy="714196"/>
          </a:xfrm>
          <a:prstGeom prst="rect">
            <a:avLst/>
          </a:prstGeom>
          <a:noFill/>
          <a:ln>
            <a:noFill/>
          </a:ln>
        </p:spPr>
      </p:pic>
      <p:sp>
        <p:nvSpPr>
          <p:cNvPr id="149" name="Google Shape;149;p2"/>
          <p:cNvSpPr/>
          <p:nvPr/>
        </p:nvSpPr>
        <p:spPr>
          <a:xfrm>
            <a:off x="3999500" y="3329218"/>
            <a:ext cx="4189952" cy="175216"/>
          </a:xfrm>
          <a:prstGeom prst="rect">
            <a:avLst/>
          </a:prstGeom>
          <a:noFill/>
          <a:ln>
            <a:noFill/>
          </a:ln>
        </p:spPr>
        <p:txBody>
          <a:bodyPr spcFirstLastPara="1" wrap="square" lIns="0" tIns="0" rIns="0" bIns="0" anchor="t" anchorCtr="0">
            <a:noAutofit/>
          </a:bodyPr>
          <a:lstStyle/>
          <a:p>
            <a:pPr marL="0" marR="0" lvl="0" indent="0" algn="ctr" rtl="0">
              <a:lnSpc>
                <a:spcPct val="92400"/>
              </a:lnSpc>
              <a:spcBef>
                <a:spcPts val="0"/>
              </a:spcBef>
              <a:spcAft>
                <a:spcPts val="0"/>
              </a:spcAft>
              <a:buClr>
                <a:srgbClr val="000000"/>
              </a:buClr>
              <a:buSzPts val="2000"/>
              <a:buFont typeface="Arial"/>
              <a:buNone/>
            </a:pPr>
            <a:r>
              <a:rPr lang="en-US" sz="2000" b="0" i="0" u="none" strike="noStrike" cap="none">
                <a:solidFill>
                  <a:srgbClr val="4E4B48"/>
                </a:solidFill>
                <a:latin typeface="Montserrat"/>
                <a:ea typeface="Montserrat"/>
                <a:cs typeface="Montserrat"/>
                <a:sym typeface="Montserrat"/>
              </a:rPr>
              <a:t>Utility Company</a:t>
            </a:r>
            <a:endParaRPr/>
          </a:p>
          <a:p>
            <a:pPr marL="0" marR="0" lvl="0" indent="0" algn="ctr" rtl="0">
              <a:lnSpc>
                <a:spcPct val="92400"/>
              </a:lnSpc>
              <a:spcBef>
                <a:spcPts val="600"/>
              </a:spcBef>
              <a:spcAft>
                <a:spcPts val="0"/>
              </a:spcAft>
              <a:buClr>
                <a:srgbClr val="000000"/>
              </a:buClr>
              <a:buSzPts val="2000"/>
              <a:buFont typeface="Arial"/>
              <a:buNone/>
            </a:pPr>
            <a:r>
              <a:rPr lang="en-US" sz="2000" b="1" i="0" u="none" strike="noStrike" cap="none">
                <a:solidFill>
                  <a:srgbClr val="FF9800"/>
                </a:solidFill>
                <a:latin typeface="Montserrat"/>
                <a:ea typeface="Montserrat"/>
                <a:cs typeface="Montserrat"/>
                <a:sym typeface="Montserrat"/>
              </a:rPr>
              <a:t>Delivers Power</a:t>
            </a:r>
            <a:endParaRPr/>
          </a:p>
        </p:txBody>
      </p:sp>
      <p:pic>
        <p:nvPicPr>
          <p:cNvPr id="150" name="Google Shape;150;p2"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839458" y="2143586"/>
            <a:ext cx="318588" cy="714196"/>
          </a:xfrm>
          <a:prstGeom prst="rect">
            <a:avLst/>
          </a:prstGeom>
          <a:noFill/>
          <a:ln>
            <a:noFill/>
          </a:ln>
        </p:spPr>
      </p:pic>
      <p:sp>
        <p:nvSpPr>
          <p:cNvPr id="151" name="Google Shape;151;p2"/>
          <p:cNvSpPr/>
          <p:nvPr/>
        </p:nvSpPr>
        <p:spPr>
          <a:xfrm>
            <a:off x="7903774" y="3329218"/>
            <a:ext cx="4189952" cy="644491"/>
          </a:xfrm>
          <a:prstGeom prst="rect">
            <a:avLst/>
          </a:prstGeom>
          <a:noFill/>
          <a:ln>
            <a:noFill/>
          </a:ln>
        </p:spPr>
        <p:txBody>
          <a:bodyPr spcFirstLastPara="1" wrap="square" lIns="0" tIns="0" rIns="0" bIns="0" anchor="t" anchorCtr="0">
            <a:noAutofit/>
          </a:bodyPr>
          <a:lstStyle/>
          <a:p>
            <a:pPr marL="0" marR="0" lvl="0" indent="0" algn="ctr" rtl="0">
              <a:lnSpc>
                <a:spcPct val="92400"/>
              </a:lnSpc>
              <a:spcBef>
                <a:spcPts val="0"/>
              </a:spcBef>
              <a:spcAft>
                <a:spcPts val="0"/>
              </a:spcAft>
              <a:buClr>
                <a:srgbClr val="000000"/>
              </a:buClr>
              <a:buSzPts val="2000"/>
              <a:buFont typeface="Arial"/>
              <a:buNone/>
            </a:pPr>
            <a:r>
              <a:rPr lang="en-US" sz="2000" b="0" i="0" u="none" strike="noStrike" cap="none">
                <a:solidFill>
                  <a:srgbClr val="4E4B48"/>
                </a:solidFill>
                <a:latin typeface="Montserrat"/>
                <a:ea typeface="Montserrat"/>
                <a:cs typeface="Montserrat"/>
                <a:sym typeface="Montserrat"/>
              </a:rPr>
              <a:t>Communities Benefit from</a:t>
            </a:r>
            <a:br>
              <a:rPr lang="en-US" sz="2000" b="1" i="0" u="none" strike="noStrike" cap="none">
                <a:solidFill>
                  <a:srgbClr val="429B52"/>
                </a:solidFill>
                <a:latin typeface="Montserrat"/>
                <a:ea typeface="Montserrat"/>
                <a:cs typeface="Montserrat"/>
                <a:sym typeface="Montserrat"/>
              </a:rPr>
            </a:br>
            <a:r>
              <a:rPr lang="en-US" sz="2000" b="1" i="0" u="none" strike="noStrike" cap="none">
                <a:solidFill>
                  <a:srgbClr val="429B52"/>
                </a:solidFill>
                <a:latin typeface="Montserrat"/>
                <a:ea typeface="Montserrat"/>
                <a:cs typeface="Montserrat"/>
                <a:sym typeface="Montserrat"/>
              </a:rPr>
              <a:t>Value Added</a:t>
            </a:r>
            <a:r>
              <a:rPr lang="en-US" sz="2000" b="0" i="0" u="none" strike="noStrike" cap="none">
                <a:solidFill>
                  <a:srgbClr val="000000"/>
                </a:solidFill>
                <a:latin typeface="Montserrat"/>
                <a:ea typeface="Montserrat"/>
                <a:cs typeface="Montserrat"/>
                <a:sym typeface="Montserrat"/>
              </a:rPr>
              <a:t> </a:t>
            </a:r>
            <a:r>
              <a:rPr lang="en-US" sz="2000" b="1" i="0" u="none" strike="noStrike" cap="none">
                <a:solidFill>
                  <a:srgbClr val="429B52"/>
                </a:solidFill>
                <a:latin typeface="Montserrat"/>
                <a:ea typeface="Montserrat"/>
                <a:cs typeface="Montserrat"/>
                <a:sym typeface="Montserrat"/>
              </a:rPr>
              <a:t>Services &amp; Programs</a:t>
            </a:r>
            <a:br>
              <a:rPr lang="en-US" sz="2000" b="1" i="0" u="none" strike="noStrike" cap="none">
                <a:solidFill>
                  <a:srgbClr val="429B52"/>
                </a:solidFill>
                <a:latin typeface="Montserrat"/>
                <a:ea typeface="Montserrat"/>
                <a:cs typeface="Montserrat"/>
                <a:sym typeface="Montserrat"/>
              </a:rPr>
            </a:br>
            <a:endParaRPr sz="3200" b="0" i="0" u="none" strike="noStrike" cap="none">
              <a:solidFill>
                <a:srgbClr val="000000"/>
              </a:solidFill>
              <a:latin typeface="Arial"/>
              <a:ea typeface="Arial"/>
              <a:cs typeface="Arial"/>
              <a:sym typeface="Arial"/>
            </a:endParaRPr>
          </a:p>
        </p:txBody>
      </p:sp>
      <p:pic>
        <p:nvPicPr>
          <p:cNvPr id="152" name="Google Shape;152;p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6630390"/>
            <a:ext cx="12194014" cy="236930"/>
          </a:xfrm>
          <a:prstGeom prst="rect">
            <a:avLst/>
          </a:prstGeom>
          <a:noFill/>
          <a:ln>
            <a:noFill/>
          </a:ln>
        </p:spPr>
      </p:pic>
      <p:cxnSp>
        <p:nvCxnSpPr>
          <p:cNvPr id="153" name="Google Shape;153;p2"/>
          <p:cNvCxnSpPr/>
          <p:nvPr/>
        </p:nvCxnSpPr>
        <p:spPr>
          <a:xfrm>
            <a:off x="3564610" y="2605275"/>
            <a:ext cx="1131376" cy="0"/>
          </a:xfrm>
          <a:prstGeom prst="straightConnector1">
            <a:avLst/>
          </a:prstGeom>
          <a:noFill/>
          <a:ln w="57150" cap="flat" cmpd="sng">
            <a:solidFill>
              <a:srgbClr val="40C6F3"/>
            </a:solidFill>
            <a:prstDash val="solid"/>
            <a:round/>
            <a:headEnd type="none" w="sm" len="sm"/>
            <a:tailEnd type="triangle" w="med" len="med"/>
          </a:ln>
        </p:spPr>
      </p:cxnSp>
      <p:cxnSp>
        <p:nvCxnSpPr>
          <p:cNvPr id="154" name="Google Shape;154;p2"/>
          <p:cNvCxnSpPr/>
          <p:nvPr/>
        </p:nvCxnSpPr>
        <p:spPr>
          <a:xfrm>
            <a:off x="7334462" y="2587194"/>
            <a:ext cx="1131376" cy="0"/>
          </a:xfrm>
          <a:prstGeom prst="straightConnector1">
            <a:avLst/>
          </a:prstGeom>
          <a:noFill/>
          <a:ln w="57150" cap="flat" cmpd="sng">
            <a:solidFill>
              <a:srgbClr val="40C6F3"/>
            </a:solidFill>
            <a:prstDash val="solid"/>
            <a:round/>
            <a:headEnd type="none" w="sm" len="sm"/>
            <a:tailEnd type="triangle" w="med" len="med"/>
          </a:ln>
        </p:spPr>
      </p:cxnSp>
      <p:sp>
        <p:nvSpPr>
          <p:cNvPr id="155" name="Google Shape;155;p2"/>
          <p:cNvSpPr/>
          <p:nvPr/>
        </p:nvSpPr>
        <p:spPr>
          <a:xfrm>
            <a:off x="-22671" y="5198012"/>
            <a:ext cx="12210308" cy="127849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600" b="0" i="0" u="sng" strike="noStrike" cap="none">
                <a:solidFill>
                  <a:srgbClr val="000000"/>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RSA 53-E, Relative to Aggregation of Electric Customers by Municipalities &amp; Counties</a:t>
            </a: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1200"/>
              </a:spcBef>
              <a:spcAft>
                <a:spcPts val="0"/>
              </a:spcAft>
              <a:buNone/>
            </a:pPr>
            <a:r>
              <a:rPr lang="en-US" sz="1600" b="0" i="0" u="none" strike="noStrike" cap="none">
                <a:solidFill>
                  <a:srgbClr val="4E4B48"/>
                </a:solidFill>
                <a:latin typeface="Montserrat"/>
                <a:ea typeface="Montserrat"/>
                <a:cs typeface="Montserrat"/>
                <a:sym typeface="Montserrat"/>
              </a:rPr>
              <a:t>Customers may switch back to utility default supply or take service from a Competitive Supplier</a:t>
            </a:r>
            <a:endParaRPr/>
          </a:p>
          <a:p>
            <a:pPr marL="0" marR="0" lvl="0" indent="0" algn="ctr" rtl="0">
              <a:lnSpc>
                <a:spcPct val="100000"/>
              </a:lnSpc>
              <a:spcBef>
                <a:spcPts val="1200"/>
              </a:spcBef>
              <a:spcAft>
                <a:spcPts val="0"/>
              </a:spcAft>
              <a:buNone/>
            </a:pPr>
            <a:r>
              <a:rPr lang="en-US" sz="1600" b="0" i="0" u="none" strike="noStrike" cap="none">
                <a:solidFill>
                  <a:srgbClr val="4E4B48"/>
                </a:solidFill>
                <a:latin typeface="Montserrat"/>
                <a:ea typeface="Montserrat"/>
                <a:cs typeface="Montserrat"/>
                <a:sym typeface="Montserrat"/>
              </a:rPr>
              <a:t>Community Power programs must be paid for out of revenues received from participating customers</a:t>
            </a:r>
            <a:endParaRPr/>
          </a:p>
          <a:p>
            <a:pPr marL="0" marR="0" lvl="0" indent="0" algn="ctr" rtl="0">
              <a:lnSpc>
                <a:spcPct val="100000"/>
              </a:lnSpc>
              <a:spcBef>
                <a:spcPts val="1200"/>
              </a:spcBef>
              <a:spcAft>
                <a:spcPts val="0"/>
              </a:spcAft>
              <a:buNone/>
            </a:pPr>
            <a:endParaRPr sz="1600" b="0" i="0" u="none" strike="noStrike" cap="none">
              <a:solidFill>
                <a:srgbClr val="4E4B48"/>
              </a:solidFill>
              <a:latin typeface="Arial"/>
              <a:ea typeface="Arial"/>
              <a:cs typeface="Arial"/>
              <a:sym typeface="Arial"/>
            </a:endParaRPr>
          </a:p>
        </p:txBody>
      </p:sp>
      <p:sp>
        <p:nvSpPr>
          <p:cNvPr id="156" name="Google Shape;156;p2"/>
          <p:cNvSpPr txBox="1"/>
          <p:nvPr/>
        </p:nvSpPr>
        <p:spPr>
          <a:xfrm>
            <a:off x="841916" y="4324026"/>
            <a:ext cx="269657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1" u="none" strike="noStrike" cap="none">
                <a:solidFill>
                  <a:srgbClr val="3C8FBB"/>
                </a:solidFill>
                <a:latin typeface="Montserrat"/>
                <a:ea typeface="Montserrat"/>
                <a:cs typeface="Montserrat"/>
                <a:sym typeface="Montserrat"/>
              </a:rPr>
              <a:t>Economies of Scale</a:t>
            </a:r>
            <a:endParaRPr/>
          </a:p>
        </p:txBody>
      </p:sp>
      <p:sp>
        <p:nvSpPr>
          <p:cNvPr id="157" name="Google Shape;157;p2"/>
          <p:cNvSpPr txBox="1"/>
          <p:nvPr/>
        </p:nvSpPr>
        <p:spPr>
          <a:xfrm>
            <a:off x="5058775" y="4324026"/>
            <a:ext cx="207140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1" u="none" strike="noStrike" cap="none">
                <a:solidFill>
                  <a:srgbClr val="FF9800"/>
                </a:solidFill>
                <a:latin typeface="Montserrat"/>
                <a:ea typeface="Montserrat"/>
                <a:cs typeface="Montserrat"/>
                <a:sym typeface="Montserrat"/>
              </a:rPr>
              <a:t>Grid Reliability</a:t>
            </a:r>
            <a:endParaRPr/>
          </a:p>
        </p:txBody>
      </p:sp>
      <p:sp>
        <p:nvSpPr>
          <p:cNvPr id="158" name="Google Shape;158;p2"/>
          <p:cNvSpPr txBox="1"/>
          <p:nvPr/>
        </p:nvSpPr>
        <p:spPr>
          <a:xfrm>
            <a:off x="8540110" y="4170138"/>
            <a:ext cx="291728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1" u="none" strike="noStrike" cap="none">
                <a:solidFill>
                  <a:srgbClr val="8EC33C"/>
                </a:solidFill>
                <a:latin typeface="Montserrat"/>
                <a:ea typeface="Montserrat"/>
                <a:cs typeface="Montserrat"/>
                <a:sym typeface="Montserrat"/>
              </a:rPr>
              <a:t>Lower Rates &amp; Product Choices</a:t>
            </a:r>
            <a:endParaRPr/>
          </a:p>
        </p:txBody>
      </p:sp>
      <p:sp>
        <p:nvSpPr>
          <p:cNvPr id="159" name="Google Shape;159;p2"/>
          <p:cNvSpPr txBox="1">
            <a:spLocks noGrp="1"/>
          </p:cNvSpPr>
          <p:nvPr>
            <p:ph type="sldNum" idx="12"/>
          </p:nvPr>
        </p:nvSpPr>
        <p:spPr>
          <a:xfrm>
            <a:off x="9606263" y="6567488"/>
            <a:ext cx="249525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c1791e128b_0_559"/>
          <p:cNvSpPr txBox="1"/>
          <p:nvPr/>
        </p:nvSpPr>
        <p:spPr>
          <a:xfrm>
            <a:off x="428580" y="270786"/>
            <a:ext cx="11617500" cy="584775"/>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0"/>
              </a:spcAft>
              <a:buClr>
                <a:srgbClr val="2471AA"/>
              </a:buClr>
              <a:buSzPts val="4400"/>
              <a:buFont typeface="Arial"/>
              <a:buNone/>
            </a:pPr>
            <a:r>
              <a:rPr lang="en-US" sz="4000" b="1" i="0" u="none" strike="noStrike" cap="none" dirty="0">
                <a:solidFill>
                  <a:srgbClr val="2471AA"/>
                </a:solidFill>
                <a:latin typeface="Metropolis" pitchFamily="2" charset="77"/>
                <a:sym typeface="Arial"/>
              </a:rPr>
              <a:t>Goals &amp; Objectives of Community Power</a:t>
            </a:r>
            <a:endParaRPr sz="4000" b="0" i="0" u="none" strike="noStrike" cap="none" dirty="0">
              <a:solidFill>
                <a:srgbClr val="000000"/>
              </a:solidFill>
              <a:latin typeface="Metropolis" pitchFamily="2" charset="77"/>
              <a:sym typeface="Arial"/>
            </a:endParaRPr>
          </a:p>
        </p:txBody>
      </p:sp>
      <p:grpSp>
        <p:nvGrpSpPr>
          <p:cNvPr id="165" name="Google Shape;165;g1c1791e128b_0_559"/>
          <p:cNvGrpSpPr/>
          <p:nvPr/>
        </p:nvGrpSpPr>
        <p:grpSpPr>
          <a:xfrm>
            <a:off x="1149207" y="1470826"/>
            <a:ext cx="9959632" cy="1190328"/>
            <a:chOff x="0" y="0"/>
            <a:chExt cx="9959632" cy="1190328"/>
          </a:xfrm>
        </p:grpSpPr>
        <p:pic>
          <p:nvPicPr>
            <p:cNvPr id="166" name="Google Shape;166;g1c1791e128b_0_559" descr="Object 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159709" cy="1190328"/>
            </a:xfrm>
            <a:prstGeom prst="rect">
              <a:avLst/>
            </a:prstGeom>
            <a:noFill/>
            <a:ln>
              <a:noFill/>
            </a:ln>
          </p:spPr>
        </p:pic>
        <p:pic>
          <p:nvPicPr>
            <p:cNvPr id="167" name="Google Shape;167;g1c1791e128b_0_559" descr="Object 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988603" y="0"/>
              <a:ext cx="1038914" cy="1190328"/>
            </a:xfrm>
            <a:prstGeom prst="rect">
              <a:avLst/>
            </a:prstGeom>
            <a:noFill/>
            <a:ln>
              <a:noFill/>
            </a:ln>
          </p:spPr>
        </p:pic>
        <p:pic>
          <p:nvPicPr>
            <p:cNvPr id="168" name="Google Shape;168;g1c1791e128b_0_559" descr="Object 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929607" y="0"/>
              <a:ext cx="1013317" cy="1190328"/>
            </a:xfrm>
            <a:prstGeom prst="rect">
              <a:avLst/>
            </a:prstGeom>
            <a:noFill/>
            <a:ln>
              <a:noFill/>
            </a:ln>
          </p:spPr>
        </p:pic>
        <p:pic>
          <p:nvPicPr>
            <p:cNvPr id="169" name="Google Shape;169;g1c1791e128b_0_559" descr="Object 1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769305" y="26461"/>
              <a:ext cx="1190327" cy="1137406"/>
            </a:xfrm>
            <a:prstGeom prst="rect">
              <a:avLst/>
            </a:prstGeom>
            <a:noFill/>
            <a:ln>
              <a:noFill/>
            </a:ln>
          </p:spPr>
        </p:pic>
      </p:grpSp>
      <p:grpSp>
        <p:nvGrpSpPr>
          <p:cNvPr id="170" name="Google Shape;170;g1c1791e128b_0_559"/>
          <p:cNvGrpSpPr/>
          <p:nvPr/>
        </p:nvGrpSpPr>
        <p:grpSpPr>
          <a:xfrm>
            <a:off x="95225" y="3015243"/>
            <a:ext cx="11998515" cy="1955680"/>
            <a:chOff x="-1" y="14338"/>
            <a:chExt cx="11998515" cy="1955680"/>
          </a:xfrm>
        </p:grpSpPr>
        <p:sp>
          <p:nvSpPr>
            <p:cNvPr id="171" name="Google Shape;171;g1c1791e128b_0_559"/>
            <p:cNvSpPr txBox="1"/>
            <p:nvPr/>
          </p:nvSpPr>
          <p:spPr>
            <a:xfrm>
              <a:off x="-1" y="51272"/>
              <a:ext cx="3213900" cy="664797"/>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2571AA"/>
                </a:buClr>
                <a:buSzPts val="2000"/>
                <a:buFont typeface="Montserrat"/>
                <a:buNone/>
              </a:pPr>
              <a:r>
                <a:rPr lang="en-US" sz="2400" b="1" i="0" u="none" strike="noStrike" cap="none">
                  <a:solidFill>
                    <a:srgbClr val="2571AA"/>
                  </a:solidFill>
                  <a:latin typeface="Montserrat"/>
                  <a:ea typeface="Montserrat"/>
                  <a:cs typeface="Montserrat"/>
                  <a:sym typeface="Montserrat"/>
                </a:rPr>
                <a:t>Local</a:t>
              </a:r>
              <a:endParaRPr/>
            </a:p>
            <a:p>
              <a:pPr marL="0" marR="0" lvl="0" indent="0" algn="ctr" rtl="0">
                <a:lnSpc>
                  <a:spcPct val="90000"/>
                </a:lnSpc>
                <a:spcBef>
                  <a:spcPts val="0"/>
                </a:spcBef>
                <a:spcAft>
                  <a:spcPts val="0"/>
                </a:spcAft>
                <a:buClr>
                  <a:srgbClr val="2571AA"/>
                </a:buClr>
                <a:buSzPts val="2000"/>
                <a:buFont typeface="Montserrat"/>
                <a:buNone/>
              </a:pPr>
              <a:r>
                <a:rPr lang="en-US" sz="2400" b="1" i="0" u="none" strike="noStrike" cap="none">
                  <a:solidFill>
                    <a:srgbClr val="2571AA"/>
                  </a:solidFill>
                  <a:latin typeface="Montserrat"/>
                  <a:ea typeface="Montserrat"/>
                  <a:cs typeface="Montserrat"/>
                  <a:sym typeface="Montserrat"/>
                </a:rPr>
                <a:t>Control</a:t>
              </a:r>
              <a:endParaRPr sz="1600" b="0" i="0" u="none" strike="noStrike" cap="none">
                <a:solidFill>
                  <a:srgbClr val="000000"/>
                </a:solidFill>
                <a:latin typeface="Montserrat"/>
                <a:ea typeface="Montserrat"/>
                <a:cs typeface="Montserrat"/>
                <a:sym typeface="Montserrat"/>
              </a:endParaRPr>
            </a:p>
          </p:txBody>
        </p:sp>
        <p:sp>
          <p:nvSpPr>
            <p:cNvPr id="172" name="Google Shape;172;g1c1791e128b_0_559"/>
            <p:cNvSpPr txBox="1"/>
            <p:nvPr/>
          </p:nvSpPr>
          <p:spPr>
            <a:xfrm>
              <a:off x="278330" y="862022"/>
              <a:ext cx="2711009" cy="8309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Montserrat"/>
                <a:buNone/>
              </a:pPr>
              <a:r>
                <a:rPr lang="en-US" sz="1800" b="0" i="0" u="none" strike="noStrike" cap="none">
                  <a:solidFill>
                    <a:srgbClr val="000000"/>
                  </a:solidFill>
                  <a:latin typeface="Montserrat"/>
                  <a:ea typeface="Montserrat"/>
                  <a:cs typeface="Montserrat"/>
                  <a:sym typeface="Montserrat"/>
                </a:rPr>
                <a:t>Democratizing energy</a:t>
              </a:r>
              <a:br>
                <a:rPr lang="en-US" sz="1800" b="0" i="0" u="none" strike="noStrike" cap="none">
                  <a:solidFill>
                    <a:srgbClr val="000000"/>
                  </a:solidFill>
                  <a:latin typeface="Montserrat"/>
                  <a:ea typeface="Montserrat"/>
                  <a:cs typeface="Montserrat"/>
                  <a:sym typeface="Montserrat"/>
                </a:rPr>
              </a:br>
              <a:r>
                <a:rPr lang="en-US" sz="1800" b="0" i="0" u="none" strike="noStrike" cap="none">
                  <a:solidFill>
                    <a:srgbClr val="000000"/>
                  </a:solidFill>
                  <a:latin typeface="Montserrat"/>
                  <a:ea typeface="Montserrat"/>
                  <a:cs typeface="Montserrat"/>
                  <a:sym typeface="Montserrat"/>
                </a:rPr>
                <a:t>procurement to the</a:t>
              </a:r>
              <a:br>
                <a:rPr lang="en-US" sz="1800" b="0" i="0" u="none" strike="noStrike" cap="none">
                  <a:solidFill>
                    <a:srgbClr val="000000"/>
                  </a:solidFill>
                  <a:latin typeface="Montserrat"/>
                  <a:ea typeface="Montserrat"/>
                  <a:cs typeface="Montserrat"/>
                  <a:sym typeface="Montserrat"/>
                </a:rPr>
              </a:br>
              <a:r>
                <a:rPr lang="en-US" sz="1800" b="0" i="0" u="none" strike="noStrike" cap="none">
                  <a:solidFill>
                    <a:srgbClr val="000000"/>
                  </a:solidFill>
                  <a:latin typeface="Montserrat"/>
                  <a:ea typeface="Montserrat"/>
                  <a:cs typeface="Montserrat"/>
                  <a:sym typeface="Montserrat"/>
                </a:rPr>
                <a:t>community level</a:t>
              </a:r>
              <a:endParaRPr sz="1400" b="0" i="0" u="none" strike="noStrike" cap="none">
                <a:solidFill>
                  <a:srgbClr val="000000"/>
                </a:solidFill>
                <a:latin typeface="Montserrat"/>
                <a:ea typeface="Montserrat"/>
                <a:cs typeface="Montserrat"/>
                <a:sym typeface="Montserrat"/>
              </a:endParaRPr>
            </a:p>
          </p:txBody>
        </p:sp>
        <p:sp>
          <p:nvSpPr>
            <p:cNvPr id="173" name="Google Shape;173;g1c1791e128b_0_559"/>
            <p:cNvSpPr txBox="1"/>
            <p:nvPr/>
          </p:nvSpPr>
          <p:spPr>
            <a:xfrm>
              <a:off x="2928204" y="14338"/>
              <a:ext cx="3213900"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FF9800"/>
                </a:buClr>
                <a:buSzPts val="1800"/>
                <a:buFont typeface="Montserrat"/>
                <a:buNone/>
              </a:pPr>
              <a:r>
                <a:rPr lang="en-US" sz="2400" b="1" i="0" u="none" strike="noStrike" cap="none">
                  <a:solidFill>
                    <a:srgbClr val="FF9800"/>
                  </a:solidFill>
                  <a:latin typeface="Montserrat"/>
                  <a:ea typeface="Montserrat"/>
                  <a:cs typeface="Montserrat"/>
                  <a:sym typeface="Montserrat"/>
                </a:rPr>
                <a:t>Lower</a:t>
              </a:r>
              <a:endParaRPr/>
            </a:p>
            <a:p>
              <a:pPr marL="0" marR="0" lvl="0" indent="0" algn="ctr" rtl="0">
                <a:lnSpc>
                  <a:spcPct val="100000"/>
                </a:lnSpc>
                <a:spcBef>
                  <a:spcPts val="0"/>
                </a:spcBef>
                <a:spcAft>
                  <a:spcPts val="0"/>
                </a:spcAft>
                <a:buClr>
                  <a:srgbClr val="FF9800"/>
                </a:buClr>
                <a:buSzPts val="1800"/>
                <a:buFont typeface="Montserrat"/>
                <a:buNone/>
              </a:pPr>
              <a:r>
                <a:rPr lang="en-US" sz="2400" b="1" i="0" u="none" strike="noStrike" cap="none">
                  <a:solidFill>
                    <a:srgbClr val="FF9800"/>
                  </a:solidFill>
                  <a:latin typeface="Montserrat"/>
                  <a:ea typeface="Montserrat"/>
                  <a:cs typeface="Montserrat"/>
                  <a:sym typeface="Montserrat"/>
                </a:rPr>
                <a:t>Costs</a:t>
              </a:r>
              <a:endParaRPr sz="2400" b="0" i="0" u="none" strike="noStrike" cap="none">
                <a:solidFill>
                  <a:srgbClr val="000000"/>
                </a:solidFill>
                <a:latin typeface="Montserrat"/>
                <a:ea typeface="Montserrat"/>
                <a:cs typeface="Montserrat"/>
                <a:sym typeface="Montserrat"/>
              </a:endParaRPr>
            </a:p>
          </p:txBody>
        </p:sp>
        <p:sp>
          <p:nvSpPr>
            <p:cNvPr id="174" name="Google Shape;174;g1c1791e128b_0_559"/>
            <p:cNvSpPr txBox="1"/>
            <p:nvPr/>
          </p:nvSpPr>
          <p:spPr>
            <a:xfrm>
              <a:off x="3072840" y="862022"/>
              <a:ext cx="2956800" cy="83099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Montserrat"/>
                <a:buNone/>
              </a:pPr>
              <a:r>
                <a:rPr lang="en-US" sz="1800" b="0" i="0" u="none" strike="noStrike" cap="none">
                  <a:solidFill>
                    <a:srgbClr val="000000"/>
                  </a:solidFill>
                  <a:latin typeface="Montserrat"/>
                  <a:ea typeface="Montserrat"/>
                  <a:cs typeface="Montserrat"/>
                  <a:sym typeface="Montserrat"/>
                </a:rPr>
                <a:t>Demonstrated lower rates than regulated utilities</a:t>
              </a:r>
              <a:endParaRPr sz="1400" b="0" i="0" u="none" strike="noStrike" cap="none">
                <a:solidFill>
                  <a:srgbClr val="000000"/>
                </a:solidFill>
                <a:latin typeface="Montserrat"/>
                <a:ea typeface="Montserrat"/>
                <a:cs typeface="Montserrat"/>
                <a:sym typeface="Montserrat"/>
              </a:endParaRPr>
            </a:p>
          </p:txBody>
        </p:sp>
        <p:sp>
          <p:nvSpPr>
            <p:cNvPr id="175" name="Google Shape;175;g1c1791e128b_0_559"/>
            <p:cNvSpPr txBox="1"/>
            <p:nvPr/>
          </p:nvSpPr>
          <p:spPr>
            <a:xfrm>
              <a:off x="5856409" y="51272"/>
              <a:ext cx="3213900" cy="664797"/>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429B52"/>
                </a:buClr>
                <a:buSzPts val="2000"/>
                <a:buFont typeface="Montserrat"/>
                <a:buNone/>
              </a:pPr>
              <a:r>
                <a:rPr lang="en-US" sz="2400" b="1" i="0" u="none" strike="noStrike" cap="none">
                  <a:solidFill>
                    <a:srgbClr val="429B52"/>
                  </a:solidFill>
                  <a:latin typeface="Montserrat"/>
                  <a:ea typeface="Montserrat"/>
                  <a:cs typeface="Montserrat"/>
                  <a:sym typeface="Montserrat"/>
                </a:rPr>
                <a:t>Clean</a:t>
              </a:r>
              <a:endParaRPr/>
            </a:p>
            <a:p>
              <a:pPr marL="0" marR="0" lvl="0" indent="0" algn="ctr" rtl="0">
                <a:lnSpc>
                  <a:spcPct val="90000"/>
                </a:lnSpc>
                <a:spcBef>
                  <a:spcPts val="0"/>
                </a:spcBef>
                <a:spcAft>
                  <a:spcPts val="0"/>
                </a:spcAft>
                <a:buClr>
                  <a:srgbClr val="429B52"/>
                </a:buClr>
                <a:buSzPts val="2000"/>
                <a:buFont typeface="Montserrat"/>
                <a:buNone/>
              </a:pPr>
              <a:r>
                <a:rPr lang="en-US" sz="2400" b="1" i="0" u="none" strike="noStrike" cap="none">
                  <a:solidFill>
                    <a:srgbClr val="429B52"/>
                  </a:solidFill>
                  <a:latin typeface="Montserrat"/>
                  <a:ea typeface="Montserrat"/>
                  <a:cs typeface="Montserrat"/>
                  <a:sym typeface="Montserrat"/>
                </a:rPr>
                <a:t>Energy</a:t>
              </a:r>
              <a:endParaRPr sz="1600" b="0" i="0" u="none" strike="noStrike" cap="none">
                <a:solidFill>
                  <a:srgbClr val="000000"/>
                </a:solidFill>
                <a:latin typeface="Montserrat"/>
                <a:ea typeface="Montserrat"/>
                <a:cs typeface="Montserrat"/>
                <a:sym typeface="Montserrat"/>
              </a:endParaRPr>
            </a:p>
          </p:txBody>
        </p:sp>
        <p:sp>
          <p:nvSpPr>
            <p:cNvPr id="176" name="Google Shape;176;g1c1791e128b_0_559"/>
            <p:cNvSpPr txBox="1"/>
            <p:nvPr/>
          </p:nvSpPr>
          <p:spPr>
            <a:xfrm>
              <a:off x="6374172" y="857142"/>
              <a:ext cx="2232148" cy="11079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Montserrat"/>
                <a:buNone/>
              </a:pPr>
              <a:r>
                <a:rPr lang="en-US" sz="1800" b="0" i="0" u="none" strike="noStrike" cap="none">
                  <a:solidFill>
                    <a:srgbClr val="000000"/>
                  </a:solidFill>
                  <a:latin typeface="Montserrat"/>
                  <a:ea typeface="Montserrat"/>
                  <a:cs typeface="Montserrat"/>
                  <a:sym typeface="Montserrat"/>
                </a:rPr>
                <a:t>Build and buy clean energy</a:t>
              </a:r>
              <a:endParaRPr/>
            </a:p>
            <a:p>
              <a:pPr marL="0" marR="0" lvl="0" indent="0" algn="ctr" rtl="0">
                <a:lnSpc>
                  <a:spcPct val="100000"/>
                </a:lnSpc>
                <a:spcBef>
                  <a:spcPts val="0"/>
                </a:spcBef>
                <a:spcAft>
                  <a:spcPts val="0"/>
                </a:spcAft>
                <a:buClr>
                  <a:srgbClr val="000000"/>
                </a:buClr>
                <a:buSzPts val="1800"/>
                <a:buFont typeface="Montserrat"/>
                <a:buNone/>
              </a:pPr>
              <a:r>
                <a:rPr lang="en-US" sz="1800" b="0" i="0" u="none" strike="noStrike" cap="none">
                  <a:solidFill>
                    <a:srgbClr val="000000"/>
                  </a:solidFill>
                  <a:latin typeface="Montserrat"/>
                  <a:ea typeface="Montserrat"/>
                  <a:cs typeface="Montserrat"/>
                  <a:sym typeface="Montserrat"/>
                </a:rPr>
                <a:t>Support more local renewables</a:t>
              </a:r>
              <a:endParaRPr sz="1400" b="0" i="0" u="none" strike="noStrike" cap="none">
                <a:solidFill>
                  <a:srgbClr val="000000"/>
                </a:solidFill>
                <a:latin typeface="Montserrat"/>
                <a:ea typeface="Montserrat"/>
                <a:cs typeface="Montserrat"/>
                <a:sym typeface="Montserrat"/>
              </a:endParaRPr>
            </a:p>
          </p:txBody>
        </p:sp>
        <p:sp>
          <p:nvSpPr>
            <p:cNvPr id="177" name="Google Shape;177;g1c1791e128b_0_559"/>
            <p:cNvSpPr txBox="1"/>
            <p:nvPr/>
          </p:nvSpPr>
          <p:spPr>
            <a:xfrm>
              <a:off x="8784614" y="51272"/>
              <a:ext cx="3213900" cy="664797"/>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40C6F3"/>
                </a:buClr>
                <a:buSzPts val="2000"/>
                <a:buFont typeface="Montserrat"/>
                <a:buNone/>
              </a:pPr>
              <a:r>
                <a:rPr lang="en-US" sz="2400" b="1" i="0" u="none" strike="noStrike" cap="none">
                  <a:solidFill>
                    <a:srgbClr val="40C6F3"/>
                  </a:solidFill>
                  <a:latin typeface="Montserrat"/>
                  <a:ea typeface="Montserrat"/>
                  <a:cs typeface="Montserrat"/>
                  <a:sym typeface="Montserrat"/>
                </a:rPr>
                <a:t>Resilience &amp; Innovation</a:t>
              </a:r>
              <a:endParaRPr sz="1600" b="0" i="0" u="none" strike="noStrike" cap="none">
                <a:solidFill>
                  <a:srgbClr val="000000"/>
                </a:solidFill>
                <a:latin typeface="Montserrat"/>
                <a:ea typeface="Montserrat"/>
                <a:cs typeface="Montserrat"/>
                <a:sym typeface="Montserrat"/>
              </a:endParaRPr>
            </a:p>
          </p:txBody>
        </p:sp>
        <p:sp>
          <p:nvSpPr>
            <p:cNvPr id="178" name="Google Shape;178;g1c1791e128b_0_559"/>
            <p:cNvSpPr txBox="1"/>
            <p:nvPr/>
          </p:nvSpPr>
          <p:spPr>
            <a:xfrm>
              <a:off x="8784614" y="862022"/>
              <a:ext cx="3213900" cy="11079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800"/>
                <a:buFont typeface="Montserrat"/>
                <a:buNone/>
              </a:pPr>
              <a:r>
                <a:rPr lang="en-US" sz="1800" b="0" i="0" u="none" strike="noStrike" cap="none">
                  <a:solidFill>
                    <a:srgbClr val="000000"/>
                  </a:solidFill>
                  <a:latin typeface="Montserrat"/>
                  <a:ea typeface="Montserrat"/>
                  <a:cs typeface="Montserrat"/>
                  <a:sym typeface="Montserrat"/>
                </a:rPr>
                <a:t>New technologies</a:t>
              </a:r>
              <a:endParaRPr sz="14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Montserrat"/>
                <a:buNone/>
              </a:pPr>
              <a:r>
                <a:rPr lang="en-US" sz="1800" b="0" i="0" u="none" strike="noStrike" cap="none">
                  <a:solidFill>
                    <a:srgbClr val="000000"/>
                  </a:solidFill>
                  <a:latin typeface="Montserrat"/>
                  <a:ea typeface="Montserrat"/>
                  <a:cs typeface="Montserrat"/>
                  <a:sym typeface="Montserrat"/>
                </a:rPr>
                <a:t>Market competition </a:t>
              </a:r>
              <a:endParaRPr sz="14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Montserrat"/>
                <a:buNone/>
              </a:pPr>
              <a:r>
                <a:rPr lang="en-US" sz="1800" b="0" i="0" u="none" strike="noStrike" cap="none">
                  <a:solidFill>
                    <a:srgbClr val="000000"/>
                  </a:solidFill>
                  <a:latin typeface="Montserrat"/>
                  <a:ea typeface="Montserrat"/>
                  <a:cs typeface="Montserrat"/>
                  <a:sym typeface="Montserrat"/>
                </a:rPr>
                <a:t>Price signals</a:t>
              </a:r>
              <a:endParaRPr sz="14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800"/>
                <a:buFont typeface="Montserrat"/>
                <a:buNone/>
              </a:pPr>
              <a:r>
                <a:rPr lang="en-US" sz="1800" b="0" i="0" u="none" strike="noStrike" cap="none">
                  <a:solidFill>
                    <a:srgbClr val="000000"/>
                  </a:solidFill>
                  <a:latin typeface="Montserrat"/>
                  <a:ea typeface="Montserrat"/>
                  <a:cs typeface="Montserrat"/>
                  <a:sym typeface="Montserrat"/>
                </a:rPr>
                <a:t>Customer empowerment</a:t>
              </a:r>
              <a:endParaRPr sz="1400" b="0" i="0" u="none" strike="noStrike" cap="none">
                <a:solidFill>
                  <a:srgbClr val="000000"/>
                </a:solidFill>
                <a:latin typeface="Montserrat"/>
                <a:ea typeface="Montserrat"/>
                <a:cs typeface="Montserrat"/>
                <a:sym typeface="Montserrat"/>
              </a:endParaRPr>
            </a:p>
          </p:txBody>
        </p:sp>
      </p:grpSp>
      <p:sp>
        <p:nvSpPr>
          <p:cNvPr id="179" name="Google Shape;179;g1c1791e128b_0_559"/>
          <p:cNvSpPr txBox="1"/>
          <p:nvPr/>
        </p:nvSpPr>
        <p:spPr>
          <a:xfrm>
            <a:off x="356916" y="5271895"/>
            <a:ext cx="11535900" cy="10310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2471AA"/>
              </a:buClr>
              <a:buSzPts val="2400"/>
              <a:buFont typeface="Arial"/>
              <a:buNone/>
            </a:pPr>
            <a:r>
              <a:rPr lang="en-US" sz="1800" b="1" i="1" u="none" strike="noStrike" cap="none" dirty="0">
                <a:solidFill>
                  <a:srgbClr val="2471AA"/>
                </a:solidFill>
                <a:latin typeface="Montserrat"/>
                <a:ea typeface="Montserrat"/>
                <a:cs typeface="Montserrat"/>
                <a:sym typeface="Montserrat"/>
              </a:rPr>
              <a:t>“Community Power will only launch if it is able to initially offer residential default rates that are lower than those offered by Eversource.”</a:t>
            </a:r>
            <a:r>
              <a:rPr lang="en-US" sz="2000" b="1" i="1" u="none" strike="noStrike" cap="none" dirty="0">
                <a:solidFill>
                  <a:srgbClr val="2471AA"/>
                </a:solidFill>
                <a:latin typeface="Montserrat"/>
                <a:ea typeface="Montserrat"/>
                <a:cs typeface="Montserrat"/>
                <a:sym typeface="Montserrat"/>
              </a:rPr>
              <a:t> </a:t>
            </a:r>
            <a:endParaRPr sz="1200" dirty="0"/>
          </a:p>
          <a:p>
            <a:pPr marL="0" marR="0" lvl="0" indent="0" algn="ctr" rtl="0">
              <a:lnSpc>
                <a:spcPct val="100000"/>
              </a:lnSpc>
              <a:spcBef>
                <a:spcPts val="600"/>
              </a:spcBef>
              <a:spcAft>
                <a:spcPts val="0"/>
              </a:spcAft>
              <a:buClr>
                <a:srgbClr val="2471AA"/>
              </a:buClr>
              <a:buSzPts val="2400"/>
              <a:buFont typeface="Arial"/>
              <a:buNone/>
            </a:pPr>
            <a:r>
              <a:rPr lang="en-US" sz="1800" b="0" i="1" u="none" strike="noStrike" cap="none" dirty="0">
                <a:solidFill>
                  <a:srgbClr val="000000"/>
                </a:solidFill>
                <a:latin typeface="Montserrat"/>
                <a:ea typeface="Montserrat"/>
                <a:cs typeface="Montserrat"/>
                <a:sym typeface="Montserrat"/>
              </a:rPr>
              <a:t>(Page 2 of proposed Electric Aggregation Plan)</a:t>
            </a:r>
            <a:endParaRPr sz="1400" b="0" i="1" u="none" strike="noStrike" cap="none" dirty="0">
              <a:solidFill>
                <a:srgbClr val="000000"/>
              </a:solidFill>
              <a:latin typeface="Montserrat"/>
              <a:ea typeface="Montserrat"/>
              <a:cs typeface="Montserrat"/>
              <a:sym typeface="Montserrat"/>
            </a:endParaRPr>
          </a:p>
        </p:txBody>
      </p:sp>
      <p:sp>
        <p:nvSpPr>
          <p:cNvPr id="180" name="Google Shape;180;g1c1791e128b_0_559"/>
          <p:cNvSpPr txBox="1">
            <a:spLocks noGrp="1"/>
          </p:cNvSpPr>
          <p:nvPr>
            <p:ph type="sldNum" idx="12"/>
          </p:nvPr>
        </p:nvSpPr>
        <p:spPr>
          <a:xfrm>
            <a:off x="9606263" y="6567488"/>
            <a:ext cx="24952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latin typeface="Montserrat"/>
                <a:ea typeface="Montserrat"/>
                <a:cs typeface="Montserrat"/>
                <a:sym typeface="Montserrat"/>
              </a:rPr>
              <a:t>3</a:t>
            </a:fld>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8" name="Google Shape;138;gfc49d42587_0_11" descr="Picture 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14" y="6621070"/>
            <a:ext cx="12194014" cy="236931"/>
          </a:xfrm>
          <a:prstGeom prst="rect">
            <a:avLst/>
          </a:prstGeom>
          <a:noFill/>
          <a:ln>
            <a:noFill/>
          </a:ln>
        </p:spPr>
      </p:pic>
      <p:sp>
        <p:nvSpPr>
          <p:cNvPr id="2" name="Slide Number Placeholder 1">
            <a:extLst>
              <a:ext uri="{FF2B5EF4-FFF2-40B4-BE49-F238E27FC236}">
                <a16:creationId xmlns:a16="http://schemas.microsoft.com/office/drawing/2014/main" id="{E2689F9F-8996-055A-F1A2-CE5D9F48D4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Montserrat" pitchFamily="2" charset="77"/>
                <a:cs typeface="Calibri" panose="020F0502020204030204" pitchFamily="34" charset="0"/>
              </a:rPr>
              <a:t>4</a:t>
            </a:fld>
            <a:endParaRPr lang="en-US" dirty="0">
              <a:latin typeface="Montserrat" pitchFamily="2" charset="77"/>
              <a:cs typeface="Calibri" panose="020F0502020204030204" pitchFamily="34" charset="0"/>
            </a:endParaRPr>
          </a:p>
        </p:txBody>
      </p:sp>
      <p:sp>
        <p:nvSpPr>
          <p:cNvPr id="3" name="Google Shape;107;g10130d0ed84_0_7">
            <a:extLst>
              <a:ext uri="{FF2B5EF4-FFF2-40B4-BE49-F238E27FC236}">
                <a16:creationId xmlns:a16="http://schemas.microsoft.com/office/drawing/2014/main" id="{21B3BA83-FA4B-F526-ECBF-5BFE67238F19}"/>
              </a:ext>
            </a:extLst>
          </p:cNvPr>
          <p:cNvSpPr txBox="1"/>
          <p:nvPr/>
        </p:nvSpPr>
        <p:spPr>
          <a:xfrm>
            <a:off x="78644" y="180014"/>
            <a:ext cx="4412634" cy="1578894"/>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0"/>
              </a:spcAft>
              <a:buClr>
                <a:srgbClr val="2471AA"/>
              </a:buClr>
              <a:buSzPts val="4400"/>
              <a:buFont typeface="Arial"/>
              <a:buNone/>
            </a:pPr>
            <a:r>
              <a:rPr lang="en-US" sz="3600" b="1" i="0" u="none" strike="noStrike" cap="none" dirty="0">
                <a:solidFill>
                  <a:srgbClr val="2471AA"/>
                </a:solidFill>
                <a:latin typeface="Metropolis" pitchFamily="2" charset="77"/>
                <a:cs typeface="Calibri" panose="020F0502020204030204" pitchFamily="34" charset="0"/>
                <a:sym typeface="Arial"/>
              </a:rPr>
              <a:t>Eversource</a:t>
            </a:r>
          </a:p>
          <a:p>
            <a:pPr marL="0" marR="0" lvl="0" indent="0" algn="ctr" rtl="0">
              <a:lnSpc>
                <a:spcPct val="95454"/>
              </a:lnSpc>
              <a:spcBef>
                <a:spcPts val="0"/>
              </a:spcBef>
              <a:spcAft>
                <a:spcPts val="0"/>
              </a:spcAft>
              <a:buClr>
                <a:srgbClr val="2471AA"/>
              </a:buClr>
              <a:buSzPts val="4400"/>
              <a:buFont typeface="Arial"/>
              <a:buNone/>
            </a:pPr>
            <a:r>
              <a:rPr lang="en-US" sz="3600" b="1" i="0" u="none" strike="noStrike" cap="none" dirty="0">
                <a:solidFill>
                  <a:srgbClr val="2471AA"/>
                </a:solidFill>
                <a:latin typeface="Metropolis" pitchFamily="2" charset="77"/>
                <a:cs typeface="Calibri" panose="020F0502020204030204" pitchFamily="34" charset="0"/>
                <a:sym typeface="Arial"/>
              </a:rPr>
              <a:t>Electric Bill:</a:t>
            </a:r>
          </a:p>
          <a:p>
            <a:pPr marL="0" marR="0" lvl="0" indent="0" algn="ctr" rtl="0">
              <a:lnSpc>
                <a:spcPct val="95454"/>
              </a:lnSpc>
              <a:spcBef>
                <a:spcPts val="0"/>
              </a:spcBef>
              <a:spcAft>
                <a:spcPts val="0"/>
              </a:spcAft>
              <a:buClr>
                <a:srgbClr val="2471AA"/>
              </a:buClr>
              <a:buSzPts val="4400"/>
              <a:buFont typeface="Arial"/>
              <a:buNone/>
            </a:pPr>
            <a:r>
              <a:rPr lang="en-US" sz="3600" b="1" i="0" u="none" strike="noStrike" cap="none" dirty="0">
                <a:solidFill>
                  <a:srgbClr val="2471AA"/>
                </a:solidFill>
                <a:latin typeface="Metropolis" pitchFamily="2" charset="77"/>
                <a:cs typeface="Calibri" panose="020F0502020204030204" pitchFamily="34" charset="0"/>
                <a:sym typeface="Arial"/>
              </a:rPr>
              <a:t>Supply &amp; Delivery</a:t>
            </a:r>
          </a:p>
        </p:txBody>
      </p:sp>
      <p:sp>
        <p:nvSpPr>
          <p:cNvPr id="6" name="Right Arrow 5">
            <a:extLst>
              <a:ext uri="{FF2B5EF4-FFF2-40B4-BE49-F238E27FC236}">
                <a16:creationId xmlns:a16="http://schemas.microsoft.com/office/drawing/2014/main" id="{1E9C7FAC-9333-0E14-204A-AA6A8F0351E1}"/>
              </a:ext>
            </a:extLst>
          </p:cNvPr>
          <p:cNvSpPr/>
          <p:nvPr/>
        </p:nvSpPr>
        <p:spPr>
          <a:xfrm>
            <a:off x="5666874" y="983505"/>
            <a:ext cx="58954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cxnSp>
        <p:nvCxnSpPr>
          <p:cNvPr id="8" name="Straight Connector 7">
            <a:extLst>
              <a:ext uri="{FF2B5EF4-FFF2-40B4-BE49-F238E27FC236}">
                <a16:creationId xmlns:a16="http://schemas.microsoft.com/office/drawing/2014/main" id="{D2D4E6AD-97A5-B080-0274-88215EE08A2B}"/>
              </a:ext>
            </a:extLst>
          </p:cNvPr>
          <p:cNvCxnSpPr/>
          <p:nvPr/>
        </p:nvCxnSpPr>
        <p:spPr>
          <a:xfrm>
            <a:off x="4652113" y="1167058"/>
            <a:ext cx="1183881"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6E5ECB77-A437-ABE0-7395-46749439DF42}"/>
              </a:ext>
            </a:extLst>
          </p:cNvPr>
          <p:cNvGrpSpPr/>
          <p:nvPr/>
        </p:nvGrpSpPr>
        <p:grpSpPr>
          <a:xfrm>
            <a:off x="4412635" y="12458"/>
            <a:ext cx="7779365" cy="6212496"/>
            <a:chOff x="4412635" y="12458"/>
            <a:chExt cx="7779365" cy="6212496"/>
          </a:xfrm>
        </p:grpSpPr>
        <p:pic>
          <p:nvPicPr>
            <p:cNvPr id="5" name="Picture 4">
              <a:extLst>
                <a:ext uri="{FF2B5EF4-FFF2-40B4-BE49-F238E27FC236}">
                  <a16:creationId xmlns:a16="http://schemas.microsoft.com/office/drawing/2014/main" id="{6FA14C75-F599-E746-FC5F-3717D17B50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2635" y="12458"/>
              <a:ext cx="7779365" cy="6212496"/>
            </a:xfrm>
            <a:prstGeom prst="rect">
              <a:avLst/>
            </a:prstGeom>
          </p:spPr>
        </p:pic>
        <p:pic>
          <p:nvPicPr>
            <p:cNvPr id="9" name="Picture 8">
              <a:extLst>
                <a:ext uri="{FF2B5EF4-FFF2-40B4-BE49-F238E27FC236}">
                  <a16:creationId xmlns:a16="http://schemas.microsoft.com/office/drawing/2014/main" id="{D203AA88-0354-3381-7C2A-A97B7D4B96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2113" y="736084"/>
              <a:ext cx="2733874" cy="1380865"/>
            </a:xfrm>
            <a:prstGeom prst="rect">
              <a:avLst/>
            </a:prstGeom>
          </p:spPr>
        </p:pic>
      </p:grpSp>
      <p:sp>
        <p:nvSpPr>
          <p:cNvPr id="10" name="Rectangle 9">
            <a:extLst>
              <a:ext uri="{FF2B5EF4-FFF2-40B4-BE49-F238E27FC236}">
                <a16:creationId xmlns:a16="http://schemas.microsoft.com/office/drawing/2014/main" id="{01E132F2-8D2E-0DA9-AA33-594F387993D3}"/>
              </a:ext>
            </a:extLst>
          </p:cNvPr>
          <p:cNvSpPr/>
          <p:nvPr/>
        </p:nvSpPr>
        <p:spPr>
          <a:xfrm>
            <a:off x="10589397" y="1881352"/>
            <a:ext cx="1081173" cy="2040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11" name="Rectangle 10">
            <a:extLst>
              <a:ext uri="{FF2B5EF4-FFF2-40B4-BE49-F238E27FC236}">
                <a16:creationId xmlns:a16="http://schemas.microsoft.com/office/drawing/2014/main" id="{24A15711-7050-66F1-E0AD-7B868CA2CB38}"/>
              </a:ext>
            </a:extLst>
          </p:cNvPr>
          <p:cNvSpPr/>
          <p:nvPr/>
        </p:nvSpPr>
        <p:spPr>
          <a:xfrm>
            <a:off x="9606263" y="5152197"/>
            <a:ext cx="1792013" cy="3512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$160.28</a:t>
            </a:r>
          </a:p>
        </p:txBody>
      </p:sp>
      <p:sp>
        <p:nvSpPr>
          <p:cNvPr id="7" name="Rectangle 6">
            <a:extLst>
              <a:ext uri="{FF2B5EF4-FFF2-40B4-BE49-F238E27FC236}">
                <a16:creationId xmlns:a16="http://schemas.microsoft.com/office/drawing/2014/main" id="{62C065AC-7C31-18D1-1DA6-BE709F8ABD2C}"/>
              </a:ext>
            </a:extLst>
          </p:cNvPr>
          <p:cNvSpPr/>
          <p:nvPr/>
        </p:nvSpPr>
        <p:spPr>
          <a:xfrm>
            <a:off x="7903780" y="1430886"/>
            <a:ext cx="3584027" cy="3512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706.00kWh X $0.109		$76.95</a:t>
            </a:r>
          </a:p>
        </p:txBody>
      </p:sp>
      <p:sp>
        <p:nvSpPr>
          <p:cNvPr id="12" name="Rectangle 11">
            <a:extLst>
              <a:ext uri="{FF2B5EF4-FFF2-40B4-BE49-F238E27FC236}">
                <a16:creationId xmlns:a16="http://schemas.microsoft.com/office/drawing/2014/main" id="{2194D728-029A-5DC6-F6D6-C1E51517BE54}"/>
              </a:ext>
            </a:extLst>
          </p:cNvPr>
          <p:cNvSpPr/>
          <p:nvPr/>
        </p:nvSpPr>
        <p:spPr>
          <a:xfrm>
            <a:off x="9606263" y="5670336"/>
            <a:ext cx="1792013" cy="3512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	$160.28</a:t>
            </a:r>
          </a:p>
        </p:txBody>
      </p:sp>
      <p:pic>
        <p:nvPicPr>
          <p:cNvPr id="13" name="Google Shape;128;p3">
            <a:extLst>
              <a:ext uri="{FF2B5EF4-FFF2-40B4-BE49-F238E27FC236}">
                <a16:creationId xmlns:a16="http://schemas.microsoft.com/office/drawing/2014/main" id="{00DE5E50-67E4-FBC4-49ED-1FE8D1505B41}"/>
              </a:ext>
            </a:extLst>
          </p:cNvPr>
          <p:cNvPicPr preferRelativeResize="0"/>
          <p:nvPr/>
        </p:nvPicPr>
        <p:blipFill rotWithShape="1">
          <a:blip r:embed="rId6">
            <a:alphaModFix/>
          </a:blip>
          <a:srcRect/>
          <a:stretch/>
        </p:blipFill>
        <p:spPr>
          <a:xfrm>
            <a:off x="187194" y="1881352"/>
            <a:ext cx="4225441" cy="47196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1bed7f7a868_0_30"/>
          <p:cNvSpPr txBox="1">
            <a:spLocks noGrp="1"/>
          </p:cNvSpPr>
          <p:nvPr>
            <p:ph type="sldNum" idx="12"/>
          </p:nvPr>
        </p:nvSpPr>
        <p:spPr>
          <a:xfrm>
            <a:off x="9534824" y="6569900"/>
            <a:ext cx="2538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5</a:t>
            </a:fld>
            <a:endParaRPr/>
          </a:p>
        </p:txBody>
      </p:sp>
      <p:sp>
        <p:nvSpPr>
          <p:cNvPr id="400" name="Google Shape;400;g1bed7f7a868_0_30"/>
          <p:cNvSpPr txBox="1"/>
          <p:nvPr/>
        </p:nvSpPr>
        <p:spPr>
          <a:xfrm>
            <a:off x="293357" y="-54804"/>
            <a:ext cx="11538007"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471AA"/>
              </a:buClr>
              <a:buSzPts val="1800"/>
              <a:buFont typeface="Arial"/>
              <a:buNone/>
            </a:pPr>
            <a:r>
              <a:rPr lang="en-US" sz="3800" b="1" i="0" u="none" strike="noStrike" cap="none" dirty="0">
                <a:solidFill>
                  <a:srgbClr val="2373AB"/>
                </a:solidFill>
                <a:latin typeface="Montserrat"/>
                <a:ea typeface="Montserrat"/>
                <a:cs typeface="Montserrat"/>
                <a:sym typeface="Montserrat"/>
              </a:rPr>
              <a:t>Approval &amp; Implementation Processes</a:t>
            </a:r>
            <a:endParaRPr sz="3800" b="0" i="0" u="none" strike="noStrike" cap="none" dirty="0">
              <a:solidFill>
                <a:srgbClr val="2373AB"/>
              </a:solidFill>
              <a:latin typeface="Arial"/>
              <a:ea typeface="Arial"/>
              <a:cs typeface="Arial"/>
              <a:sym typeface="Arial"/>
            </a:endParaRPr>
          </a:p>
        </p:txBody>
      </p:sp>
      <p:sp>
        <p:nvSpPr>
          <p:cNvPr id="401" name="Google Shape;401;g1bed7f7a868_0_30"/>
          <p:cNvSpPr txBox="1">
            <a:spLocks noGrp="1"/>
          </p:cNvSpPr>
          <p:nvPr>
            <p:ph type="body" idx="1"/>
          </p:nvPr>
        </p:nvSpPr>
        <p:spPr>
          <a:xfrm>
            <a:off x="622441" y="1396448"/>
            <a:ext cx="10949450" cy="5137429"/>
          </a:xfrm>
          <a:prstGeom prst="rect">
            <a:avLst/>
          </a:prstGeom>
          <a:noFill/>
          <a:ln>
            <a:noFill/>
          </a:ln>
        </p:spPr>
        <p:txBody>
          <a:bodyPr spcFirstLastPara="1" wrap="square" lIns="91425" tIns="45700" rIns="91425" bIns="45700" anchor="t" anchorCtr="0">
            <a:noAutofit/>
          </a:bodyPr>
          <a:lstStyle/>
          <a:p>
            <a:pPr marL="342900" lvl="0" indent="-339982" algn="just" rtl="0">
              <a:lnSpc>
                <a:spcPct val="100000"/>
              </a:lnSpc>
              <a:spcBef>
                <a:spcPts val="600"/>
              </a:spcBef>
              <a:spcAft>
                <a:spcPts val="0"/>
              </a:spcAft>
              <a:buClr>
                <a:srgbClr val="42BEE2"/>
              </a:buClr>
              <a:buSzPts val="1754"/>
              <a:buFont typeface="Noto Sans Symbols"/>
              <a:buChar char="❑"/>
            </a:pPr>
            <a:r>
              <a:rPr lang="en-US" sz="2400" b="1" dirty="0">
                <a:solidFill>
                  <a:srgbClr val="F1543D"/>
                </a:solidFill>
              </a:rPr>
              <a:t>1. Form Committee &amp; Join Coalition “Joint Powers Agency”</a:t>
            </a:r>
            <a:endParaRPr dirty="0"/>
          </a:p>
          <a:p>
            <a:pPr marL="800100" lvl="1" indent="-339982" algn="just" rtl="0">
              <a:lnSpc>
                <a:spcPct val="100000"/>
              </a:lnSpc>
              <a:spcBef>
                <a:spcPts val="1200"/>
              </a:spcBef>
              <a:spcAft>
                <a:spcPts val="0"/>
              </a:spcAft>
              <a:buClr>
                <a:srgbClr val="42BEE2"/>
              </a:buClr>
              <a:buSzPts val="1754"/>
              <a:buFont typeface="Noto Sans Symbols"/>
              <a:buChar char="❑"/>
            </a:pPr>
            <a:r>
              <a:rPr lang="en-US" sz="2000" dirty="0">
                <a:solidFill>
                  <a:srgbClr val="4F4C49"/>
                </a:solidFill>
              </a:rPr>
              <a:t>Select Board established Committee to explore Community Power</a:t>
            </a:r>
          </a:p>
          <a:p>
            <a:pPr marL="800100" lvl="1" indent="-339982" algn="just">
              <a:lnSpc>
                <a:spcPct val="100000"/>
              </a:lnSpc>
              <a:spcBef>
                <a:spcPts val="1200"/>
              </a:spcBef>
              <a:buClr>
                <a:srgbClr val="42BEE2"/>
              </a:buClr>
              <a:buSzPts val="1754"/>
              <a:buFont typeface="Noto Sans Symbols"/>
              <a:buChar char="❑"/>
            </a:pPr>
            <a:r>
              <a:rPr lang="en-US" sz="2000" dirty="0">
                <a:solidFill>
                  <a:srgbClr val="4F4C49"/>
                </a:solidFill>
              </a:rPr>
              <a:t>Select Board voted to join CPCNH</a:t>
            </a:r>
            <a:endParaRPr sz="2000" dirty="0"/>
          </a:p>
          <a:p>
            <a:pPr marL="342900" lvl="0" indent="-339982" algn="just" rtl="0">
              <a:lnSpc>
                <a:spcPct val="100000"/>
              </a:lnSpc>
              <a:spcBef>
                <a:spcPts val="1200"/>
              </a:spcBef>
              <a:spcAft>
                <a:spcPts val="0"/>
              </a:spcAft>
              <a:buClr>
                <a:srgbClr val="42BEE2"/>
              </a:buClr>
              <a:buSzPts val="1754"/>
              <a:buFont typeface="Noto Sans Symbols"/>
              <a:buChar char="❑"/>
            </a:pPr>
            <a:r>
              <a:rPr lang="en-US" sz="2400" b="1" dirty="0">
                <a:solidFill>
                  <a:srgbClr val="2373AB"/>
                </a:solidFill>
                <a:latin typeface="Montserrat"/>
                <a:ea typeface="Montserrat"/>
                <a:cs typeface="Montserrat"/>
                <a:sym typeface="Montserrat"/>
              </a:rPr>
              <a:t>2. Community Power Committee | Research &amp; Planning</a:t>
            </a:r>
            <a:endParaRPr dirty="0"/>
          </a:p>
          <a:p>
            <a:pPr marL="800100" lvl="1" indent="-339982" algn="just" rtl="0">
              <a:lnSpc>
                <a:spcPct val="100000"/>
              </a:lnSpc>
              <a:spcBef>
                <a:spcPts val="1200"/>
              </a:spcBef>
              <a:spcAft>
                <a:spcPts val="0"/>
              </a:spcAft>
              <a:buClr>
                <a:srgbClr val="42BEE2"/>
              </a:buClr>
              <a:buSzPts val="1754"/>
              <a:buFont typeface="Noto Sans Symbols"/>
              <a:buChar char="❑"/>
            </a:pPr>
            <a:r>
              <a:rPr lang="en-US" sz="2000" dirty="0">
                <a:latin typeface="Montserrat"/>
                <a:ea typeface="Montserrat"/>
                <a:cs typeface="Montserrat"/>
                <a:sym typeface="Montserrat"/>
              </a:rPr>
              <a:t>Committee drafts “Electric Aggregation Plan” (EAP)</a:t>
            </a:r>
            <a:endParaRPr dirty="0"/>
          </a:p>
          <a:p>
            <a:pPr marL="800100" lvl="1" indent="-339982" algn="just" rtl="0">
              <a:lnSpc>
                <a:spcPct val="100000"/>
              </a:lnSpc>
              <a:spcBef>
                <a:spcPts val="1200"/>
              </a:spcBef>
              <a:spcAft>
                <a:spcPts val="0"/>
              </a:spcAft>
              <a:buClr>
                <a:srgbClr val="42BEE2"/>
              </a:buClr>
              <a:buSzPts val="1754"/>
              <a:buFont typeface="Noto Sans Symbols"/>
              <a:buChar char="❑"/>
            </a:pPr>
            <a:r>
              <a:rPr lang="en-US" sz="2000" dirty="0">
                <a:latin typeface="Montserrat"/>
                <a:ea typeface="Montserrat"/>
                <a:cs typeface="Montserrat"/>
                <a:sym typeface="Montserrat"/>
              </a:rPr>
              <a:t>2 Public hearings to collect community input</a:t>
            </a:r>
            <a:endParaRPr dirty="0"/>
          </a:p>
          <a:p>
            <a:pPr marL="342900" lvl="0" indent="-339982" algn="just" rtl="0">
              <a:lnSpc>
                <a:spcPct val="100000"/>
              </a:lnSpc>
              <a:spcBef>
                <a:spcPts val="1200"/>
              </a:spcBef>
              <a:spcAft>
                <a:spcPts val="0"/>
              </a:spcAft>
              <a:buClr>
                <a:srgbClr val="42BEE2"/>
              </a:buClr>
              <a:buSzPts val="1754"/>
              <a:buFont typeface="Noto Sans Symbols"/>
              <a:buChar char="❑"/>
            </a:pPr>
            <a:r>
              <a:rPr lang="en-US" sz="2400" b="1" dirty="0">
                <a:solidFill>
                  <a:srgbClr val="3B994D"/>
                </a:solidFill>
              </a:rPr>
              <a:t>3. Town Meeting Adopts EAP</a:t>
            </a:r>
            <a:endParaRPr dirty="0"/>
          </a:p>
          <a:p>
            <a:pPr marL="800100" lvl="1" indent="-339982" algn="just" rtl="0">
              <a:lnSpc>
                <a:spcPct val="100000"/>
              </a:lnSpc>
              <a:spcBef>
                <a:spcPts val="1200"/>
              </a:spcBef>
              <a:spcAft>
                <a:spcPts val="0"/>
              </a:spcAft>
              <a:buClr>
                <a:srgbClr val="42BEE2"/>
              </a:buClr>
              <a:buSzPts val="1754"/>
              <a:buFont typeface="Noto Sans Symbols"/>
              <a:buChar char="❑"/>
            </a:pPr>
            <a:r>
              <a:rPr lang="en-US" sz="2000" dirty="0">
                <a:latin typeface="Montserrat"/>
                <a:ea typeface="Montserrat"/>
                <a:cs typeface="Montserrat"/>
                <a:sym typeface="Montserrat"/>
              </a:rPr>
              <a:t>Town Meeting adoption of EAP authorizes (but does not require) the Select Board to contract for services to launch </a:t>
            </a:r>
            <a:r>
              <a:rPr lang="en-US" sz="2000" dirty="0"/>
              <a:t>&amp; operate </a:t>
            </a:r>
            <a:r>
              <a:rPr lang="en-US" sz="2000" dirty="0">
                <a:latin typeface="Montserrat"/>
                <a:ea typeface="Montserrat"/>
                <a:cs typeface="Montserrat"/>
                <a:sym typeface="Montserrat"/>
              </a:rPr>
              <a:t>Community Power.</a:t>
            </a:r>
            <a:endParaRPr sz="2000" dirty="0">
              <a:latin typeface="Montserrat"/>
              <a:ea typeface="Montserrat"/>
              <a:cs typeface="Montserrat"/>
              <a:sym typeface="Montserrat"/>
            </a:endParaRPr>
          </a:p>
          <a:p>
            <a:pPr marL="342900" lvl="1" indent="-339982" algn="just" rtl="0">
              <a:lnSpc>
                <a:spcPct val="100000"/>
              </a:lnSpc>
              <a:spcBef>
                <a:spcPts val="1200"/>
              </a:spcBef>
              <a:spcAft>
                <a:spcPts val="0"/>
              </a:spcAft>
              <a:buClr>
                <a:srgbClr val="42BEE2"/>
              </a:buClr>
              <a:buSzPts val="1754"/>
              <a:buFont typeface="Noto Sans Symbols"/>
              <a:buChar char="❑"/>
            </a:pPr>
            <a:r>
              <a:rPr lang="en-US" b="1" dirty="0">
                <a:solidFill>
                  <a:srgbClr val="41BEE2"/>
                </a:solidFill>
              </a:rPr>
              <a:t>4. Launch! </a:t>
            </a:r>
            <a:endParaRPr dirty="0"/>
          </a:p>
        </p:txBody>
      </p:sp>
      <p:sp>
        <p:nvSpPr>
          <p:cNvPr id="402" name="Google Shape;402;g1bed7f7a868_0_30"/>
          <p:cNvSpPr txBox="1"/>
          <p:nvPr/>
        </p:nvSpPr>
        <p:spPr>
          <a:xfrm>
            <a:off x="375536" y="950819"/>
            <a:ext cx="11697287"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800" b="1" i="0" u="none" strike="noStrike" cap="none">
                <a:solidFill>
                  <a:srgbClr val="F1543D"/>
                </a:solidFill>
                <a:latin typeface="Montserrat"/>
                <a:ea typeface="Montserrat"/>
                <a:cs typeface="Montserrat"/>
                <a:sym typeface="Montserrat"/>
              </a:rPr>
              <a:t>Form Committee 🡪 </a:t>
            </a:r>
            <a:r>
              <a:rPr lang="en-US" sz="1800" b="1" i="0" u="none" strike="noStrike" cap="none">
                <a:solidFill>
                  <a:srgbClr val="2373AB"/>
                </a:solidFill>
                <a:latin typeface="Montserrat"/>
                <a:ea typeface="Montserrat"/>
                <a:cs typeface="Montserrat"/>
                <a:sym typeface="Montserrat"/>
              </a:rPr>
              <a:t>Research &amp; Planning</a:t>
            </a:r>
            <a:r>
              <a:rPr lang="en-US" sz="1800" b="1" i="0" u="none" strike="noStrike" cap="none">
                <a:solidFill>
                  <a:srgbClr val="F7981C"/>
                </a:solidFill>
                <a:latin typeface="Montserrat"/>
                <a:ea typeface="Montserrat"/>
                <a:cs typeface="Montserrat"/>
                <a:sym typeface="Montserrat"/>
              </a:rPr>
              <a:t> </a:t>
            </a:r>
            <a:r>
              <a:rPr lang="en-US" sz="1800" b="1" i="0" u="none" strike="noStrike" cap="none">
                <a:solidFill>
                  <a:srgbClr val="3B994D"/>
                </a:solidFill>
                <a:latin typeface="Montserrat"/>
                <a:ea typeface="Montserrat"/>
                <a:cs typeface="Montserrat"/>
                <a:sym typeface="Montserrat"/>
              </a:rPr>
              <a:t>🡪 Town Meeting </a:t>
            </a:r>
            <a:r>
              <a:rPr lang="en-US" sz="1800" b="1" i="0" u="none" strike="noStrike" cap="none">
                <a:solidFill>
                  <a:srgbClr val="41BEE2"/>
                </a:solidFill>
                <a:latin typeface="Montserrat"/>
                <a:ea typeface="Montserrat"/>
                <a:cs typeface="Montserrat"/>
                <a:sym typeface="Montserrat"/>
              </a:rPr>
              <a:t>🡪 Launch!</a:t>
            </a:r>
            <a:endParaRPr sz="1800" b="1" i="0" u="none" strike="noStrike" cap="none">
              <a:solidFill>
                <a:srgbClr val="41BEE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c1791e128b_0_586"/>
          <p:cNvSpPr txBox="1"/>
          <p:nvPr/>
        </p:nvSpPr>
        <p:spPr>
          <a:xfrm>
            <a:off x="476130" y="461842"/>
            <a:ext cx="11617500" cy="710964"/>
          </a:xfrm>
          <a:prstGeom prst="rect">
            <a:avLst/>
          </a:prstGeom>
          <a:noFill/>
          <a:ln>
            <a:noFill/>
          </a:ln>
        </p:spPr>
        <p:txBody>
          <a:bodyPr spcFirstLastPara="1" wrap="square" lIns="0" tIns="0" rIns="0" bIns="0" anchor="t" anchorCtr="0">
            <a:spAutoFit/>
          </a:bodyPr>
          <a:lstStyle/>
          <a:p>
            <a:pPr marL="0" marR="0" lvl="0" indent="0" algn="ctr" rtl="0">
              <a:lnSpc>
                <a:spcPct val="104999"/>
              </a:lnSpc>
              <a:spcBef>
                <a:spcPts val="0"/>
              </a:spcBef>
              <a:spcAft>
                <a:spcPts val="0"/>
              </a:spcAft>
              <a:buClr>
                <a:srgbClr val="2471AA"/>
              </a:buClr>
              <a:buSzPts val="4000"/>
              <a:buFont typeface="Arial"/>
              <a:buNone/>
            </a:pPr>
            <a:r>
              <a:rPr lang="en-US" sz="4400" b="1" i="0" u="none" strike="noStrike" cap="none" dirty="0">
                <a:solidFill>
                  <a:srgbClr val="2471AA"/>
                </a:solidFill>
                <a:latin typeface="Metropolis" pitchFamily="2" charset="77"/>
                <a:sym typeface="Arial"/>
              </a:rPr>
              <a:t>Sample Warrant Article</a:t>
            </a:r>
            <a:endParaRPr sz="1600" b="0" i="0" u="none" strike="noStrike" cap="none" dirty="0">
              <a:solidFill>
                <a:srgbClr val="000000"/>
              </a:solidFill>
              <a:latin typeface="Metropolis" pitchFamily="2" charset="77"/>
              <a:sym typeface="Arial"/>
            </a:endParaRPr>
          </a:p>
        </p:txBody>
      </p:sp>
      <p:pic>
        <p:nvPicPr>
          <p:cNvPr id="220" name="Google Shape;220;g1c1791e128b_0_586" descr="Picture 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630389"/>
            <a:ext cx="12194014" cy="236931"/>
          </a:xfrm>
          <a:prstGeom prst="rect">
            <a:avLst/>
          </a:prstGeom>
          <a:noFill/>
          <a:ln>
            <a:noFill/>
          </a:ln>
        </p:spPr>
      </p:pic>
      <p:sp>
        <p:nvSpPr>
          <p:cNvPr id="221" name="Google Shape;221;g1c1791e128b_0_586"/>
          <p:cNvSpPr txBox="1">
            <a:spLocks noGrp="1"/>
          </p:cNvSpPr>
          <p:nvPr>
            <p:ph type="sldNum" idx="12"/>
          </p:nvPr>
        </p:nvSpPr>
        <p:spPr>
          <a:xfrm>
            <a:off x="9606263" y="6567488"/>
            <a:ext cx="24952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latin typeface="Calibri"/>
                <a:ea typeface="Calibri"/>
                <a:cs typeface="Calibri"/>
                <a:sym typeface="Calibri"/>
              </a:rPr>
              <a:t>6</a:t>
            </a:fld>
            <a:endParaRPr>
              <a:latin typeface="Calibri"/>
              <a:ea typeface="Calibri"/>
              <a:cs typeface="Calibri"/>
              <a:sym typeface="Calibri"/>
            </a:endParaRPr>
          </a:p>
        </p:txBody>
      </p:sp>
      <p:sp>
        <p:nvSpPr>
          <p:cNvPr id="222" name="Google Shape;222;g1c1791e128b_0_586"/>
          <p:cNvSpPr txBox="1"/>
          <p:nvPr/>
        </p:nvSpPr>
        <p:spPr>
          <a:xfrm>
            <a:off x="476130" y="1559738"/>
            <a:ext cx="11253415" cy="4708941"/>
          </a:xfrm>
          <a:prstGeom prst="rect">
            <a:avLst/>
          </a:prstGeom>
          <a:noFill/>
          <a:ln>
            <a:noFill/>
          </a:ln>
        </p:spPr>
        <p:txBody>
          <a:bodyPr spcFirstLastPara="1" wrap="square" lIns="91425" tIns="45700" rIns="91425" bIns="45700" anchor="t" anchorCtr="0">
            <a:spAutoFit/>
          </a:bodyPr>
          <a:lstStyle/>
          <a:p>
            <a:pPr marL="457200" marR="0">
              <a:lnSpc>
                <a:spcPct val="115000"/>
              </a:lnSpc>
              <a:spcBef>
                <a:spcPts val="0"/>
              </a:spcBef>
              <a:spcAft>
                <a:spcPts val="0"/>
              </a:spcAft>
            </a:pPr>
            <a:r>
              <a:rPr lang="en-US" sz="2400" i="1" dirty="0">
                <a:effectLst/>
                <a:latin typeface="Arial" panose="020B0604020202020204" pitchFamily="34" charset="0"/>
                <a:ea typeface="Arial" panose="020B0604020202020204" pitchFamily="34" charset="0"/>
              </a:rPr>
              <a:t>“To see if the Town will vote to adopt the </a:t>
            </a:r>
            <a:r>
              <a:rPr lang="en-US" sz="2400" b="1" i="1" dirty="0">
                <a:effectLst/>
                <a:latin typeface="Arial" panose="020B0604020202020204" pitchFamily="34" charset="0"/>
                <a:ea typeface="Arial" panose="020B0604020202020204" pitchFamily="34" charset="0"/>
              </a:rPr>
              <a:t>[MUNI] Community Power plan</a:t>
            </a:r>
            <a:r>
              <a:rPr lang="en-US" sz="2400" i="1" dirty="0">
                <a:effectLst/>
                <a:latin typeface="Arial" panose="020B0604020202020204" pitchFamily="34" charset="0"/>
                <a:ea typeface="Arial" panose="020B0604020202020204" pitchFamily="34" charset="0"/>
              </a:rPr>
              <a:t>, to authorize the Select Board to implement the plan, and to take all action in furtherance thereof, pursuant to RSA 53-E. The </a:t>
            </a:r>
            <a:r>
              <a:rPr lang="en-US" sz="2400" b="1" i="1" dirty="0">
                <a:effectLst/>
                <a:latin typeface="Arial" panose="020B0604020202020204" pitchFamily="34" charset="0"/>
                <a:ea typeface="Arial" panose="020B0604020202020204" pitchFamily="34" charset="0"/>
              </a:rPr>
              <a:t>[MUNI] Community Power plan</a:t>
            </a:r>
            <a:r>
              <a:rPr lang="en-US" sz="2400" i="1" dirty="0">
                <a:effectLst/>
                <a:latin typeface="Arial" panose="020B0604020202020204" pitchFamily="34" charset="0"/>
                <a:ea typeface="Arial" panose="020B0604020202020204" pitchFamily="34" charset="0"/>
              </a:rPr>
              <a:t> is an opt-out program that offers more flexible electricity procurement. The plan will initially provide lower electricity rates for residents, or it will not launch.  Initial participation in the plan can be declined, after which enrollment becomes voluntary.”</a:t>
            </a:r>
            <a:endParaRPr lang="en-US" sz="2400" dirty="0">
              <a:effectLst/>
              <a:latin typeface="Arial" panose="020B0604020202020204" pitchFamily="34" charset="0"/>
              <a:ea typeface="Arial" panose="020B0604020202020204" pitchFamily="34" charset="0"/>
            </a:endParaRPr>
          </a:p>
          <a:p>
            <a:pPr marL="457200" marR="0">
              <a:lnSpc>
                <a:spcPct val="115000"/>
              </a:lnSpc>
              <a:spcBef>
                <a:spcPts val="0"/>
              </a:spcBef>
              <a:spcAft>
                <a:spcPts val="0"/>
              </a:spcAft>
            </a:pPr>
            <a:r>
              <a:rPr lang="en-US" sz="2400" dirty="0">
                <a:effectLst/>
                <a:latin typeface="Arial" panose="020B0604020202020204" pitchFamily="34" charset="0"/>
                <a:ea typeface="Arial" panose="020B0604020202020204" pitchFamily="34" charset="0"/>
              </a:rPr>
              <a:t> </a:t>
            </a:r>
          </a:p>
          <a:p>
            <a:pPr marL="457200" marR="0">
              <a:lnSpc>
                <a:spcPct val="115000"/>
              </a:lnSpc>
              <a:spcBef>
                <a:spcPts val="0"/>
              </a:spcBef>
              <a:spcAft>
                <a:spcPts val="0"/>
              </a:spcAft>
            </a:pPr>
            <a:r>
              <a:rPr lang="en-US" sz="2400" dirty="0">
                <a:effectLst/>
                <a:latin typeface="Arial" panose="020B0604020202020204" pitchFamily="34" charset="0"/>
                <a:ea typeface="Arial" panose="020B0604020202020204" pitchFamily="34" charset="0"/>
              </a:rPr>
              <a:t>Tax Impact: </a:t>
            </a:r>
            <a:r>
              <a:rPr lang="en-US" sz="2400" b="1" dirty="0">
                <a:effectLst/>
                <a:latin typeface="Arial" panose="020B0604020202020204" pitchFamily="34" charset="0"/>
                <a:ea typeface="Arial" panose="020B0604020202020204" pitchFamily="34" charset="0"/>
              </a:rPr>
              <a:t>None</a:t>
            </a:r>
          </a:p>
          <a:p>
            <a:pPr marL="457200" marR="0">
              <a:lnSpc>
                <a:spcPct val="115000"/>
              </a:lnSpc>
              <a:spcBef>
                <a:spcPts val="0"/>
              </a:spcBef>
              <a:spcAft>
                <a:spcPts val="0"/>
              </a:spcAft>
            </a:pPr>
            <a:r>
              <a:rPr lang="en-US" sz="2400" dirty="0">
                <a:effectLst/>
                <a:latin typeface="Arial" panose="020B0604020202020204" pitchFamily="34" charset="0"/>
                <a:ea typeface="Arial" panose="020B0604020202020204" pitchFamily="34" charset="0"/>
              </a:rPr>
              <a:t> </a:t>
            </a:r>
          </a:p>
          <a:p>
            <a:r>
              <a:rPr lang="en-US" sz="2400" dirty="0">
                <a:effectLst/>
                <a:latin typeface="Arial" panose="020B0604020202020204" pitchFamily="34" charset="0"/>
                <a:ea typeface="Arial" panose="020B0604020202020204" pitchFamily="34" charset="0"/>
              </a:rPr>
              <a:t>      Select Board Vote: </a:t>
            </a:r>
            <a:endParaRPr sz="2400" b="1" i="0" u="none" strike="noStrike" cap="none" dirty="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231401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4" name="Picture 3">
            <a:extLst>
              <a:ext uri="{FF2B5EF4-FFF2-40B4-BE49-F238E27FC236}">
                <a16:creationId xmlns:a16="http://schemas.microsoft.com/office/drawing/2014/main" id="{F07D8643-6265-41FD-E02E-6FD0D94E4C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43986" y="934300"/>
            <a:ext cx="3895433" cy="3203805"/>
          </a:xfrm>
          <a:prstGeom prst="rect">
            <a:avLst/>
          </a:prstGeom>
        </p:spPr>
      </p:pic>
      <p:sp>
        <p:nvSpPr>
          <p:cNvPr id="199" name="Google Shape;199;p11"/>
          <p:cNvSpPr txBox="1"/>
          <p:nvPr/>
        </p:nvSpPr>
        <p:spPr>
          <a:xfrm>
            <a:off x="488335" y="177237"/>
            <a:ext cx="11213315"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471AA"/>
              </a:buClr>
              <a:buSzPts val="4000"/>
              <a:buFont typeface="Calibri"/>
              <a:buNone/>
            </a:pPr>
            <a:r>
              <a:rPr lang="en-US" sz="3600" b="1" i="0" u="none" strike="noStrike" cap="none" dirty="0">
                <a:solidFill>
                  <a:srgbClr val="2471AA"/>
                </a:solidFill>
                <a:latin typeface="Montserrat" pitchFamily="2" charset="77"/>
                <a:ea typeface="Calibri"/>
                <a:cs typeface="Calibri" panose="020F0502020204030204" pitchFamily="34" charset="0"/>
                <a:sym typeface="Calibri"/>
              </a:rPr>
              <a:t>Customer Notification and Enrollment Process</a:t>
            </a:r>
            <a:endParaRPr sz="1200" b="0" i="0" u="none" strike="noStrike" cap="none" dirty="0">
              <a:solidFill>
                <a:srgbClr val="000000"/>
              </a:solidFill>
              <a:latin typeface="Montserrat" pitchFamily="2" charset="77"/>
              <a:cs typeface="Calibri" panose="020F0502020204030204" pitchFamily="34" charset="0"/>
              <a:sym typeface="Arial"/>
            </a:endParaRPr>
          </a:p>
        </p:txBody>
      </p:sp>
      <p:pic>
        <p:nvPicPr>
          <p:cNvPr id="200" name="Google Shape;200;p11" descr="Picture 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014" y="6621070"/>
            <a:ext cx="12194014" cy="236931"/>
          </a:xfrm>
          <a:prstGeom prst="rect">
            <a:avLst/>
          </a:prstGeom>
          <a:noFill/>
          <a:ln>
            <a:noFill/>
          </a:ln>
        </p:spPr>
      </p:pic>
      <p:sp>
        <p:nvSpPr>
          <p:cNvPr id="2" name="Slide Number Placeholder 1">
            <a:extLst>
              <a:ext uri="{FF2B5EF4-FFF2-40B4-BE49-F238E27FC236}">
                <a16:creationId xmlns:a16="http://schemas.microsoft.com/office/drawing/2014/main" id="{9136346A-74D8-CC38-55B2-E10B19B14B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Montserrat" pitchFamily="2" charset="77"/>
                <a:cs typeface="Calibri" panose="020F0502020204030204" pitchFamily="34" charset="0"/>
              </a:rPr>
              <a:t>7</a:t>
            </a:fld>
            <a:endParaRPr lang="en-US">
              <a:latin typeface="Montserrat" pitchFamily="2" charset="77"/>
              <a:cs typeface="Calibri" panose="020F0502020204030204" pitchFamily="34" charset="0"/>
            </a:endParaRPr>
          </a:p>
        </p:txBody>
      </p:sp>
      <p:sp>
        <p:nvSpPr>
          <p:cNvPr id="3" name="TextBox 2">
            <a:extLst>
              <a:ext uri="{FF2B5EF4-FFF2-40B4-BE49-F238E27FC236}">
                <a16:creationId xmlns:a16="http://schemas.microsoft.com/office/drawing/2014/main" id="{3FA08141-07BE-5AFD-17B0-C71BEB7B03E5}"/>
              </a:ext>
            </a:extLst>
          </p:cNvPr>
          <p:cNvSpPr txBox="1"/>
          <p:nvPr/>
        </p:nvSpPr>
        <p:spPr>
          <a:xfrm>
            <a:off x="304799" y="992571"/>
            <a:ext cx="6127531" cy="3334246"/>
          </a:xfrm>
          <a:prstGeom prst="rect">
            <a:avLst/>
          </a:prstGeom>
          <a:noFill/>
        </p:spPr>
        <p:txBody>
          <a:bodyPr wrap="square" rtlCol="0">
            <a:spAutoFit/>
          </a:bodyPr>
          <a:lstStyle/>
          <a:p>
            <a:pPr marL="342900" indent="-342900" algn="just">
              <a:spcAft>
                <a:spcPts val="400"/>
              </a:spcAft>
              <a:buClr>
                <a:srgbClr val="42BEE2"/>
              </a:buClr>
              <a:buFont typeface="Webdings" panose="05030102010509060703" pitchFamily="18" charset="2"/>
              <a:buChar char="~"/>
            </a:pPr>
            <a:r>
              <a:rPr lang="en-US" sz="1700" dirty="0">
                <a:solidFill>
                  <a:schemeClr val="tx1"/>
                </a:solidFill>
                <a:latin typeface="Montserrat" pitchFamily="2" charset="77"/>
                <a:ea typeface="Montserrat"/>
                <a:cs typeface="Calibri" panose="020F0502020204030204" pitchFamily="34" charset="0"/>
                <a:sym typeface="Montserrat"/>
              </a:rPr>
              <a:t>At least </a:t>
            </a:r>
            <a:r>
              <a:rPr lang="en-US" sz="1700" b="1" dirty="0">
                <a:solidFill>
                  <a:srgbClr val="2471AA"/>
                </a:solidFill>
                <a:latin typeface="Montserrat" pitchFamily="2" charset="77"/>
                <a:ea typeface="Montserrat"/>
                <a:cs typeface="Calibri" panose="020F0502020204030204" pitchFamily="34" charset="0"/>
                <a:sym typeface="Montserrat"/>
              </a:rPr>
              <a:t>30 days before program launch all electric customers will be mailed notifications</a:t>
            </a:r>
            <a:r>
              <a:rPr lang="en-US" sz="1700" dirty="0">
                <a:solidFill>
                  <a:srgbClr val="2471AA"/>
                </a:solidFill>
                <a:latin typeface="Montserrat" pitchFamily="2" charset="77"/>
                <a:ea typeface="Montserrat"/>
                <a:cs typeface="Calibri" panose="020F0502020204030204" pitchFamily="34" charset="0"/>
                <a:sym typeface="Montserrat"/>
              </a:rPr>
              <a:t> </a:t>
            </a:r>
            <a:r>
              <a:rPr lang="en-US" sz="1700" dirty="0">
                <a:solidFill>
                  <a:schemeClr val="tx1"/>
                </a:solidFill>
                <a:latin typeface="Montserrat" pitchFamily="2" charset="77"/>
                <a:ea typeface="Montserrat"/>
                <a:cs typeface="Calibri" panose="020F0502020204030204" pitchFamily="34" charset="0"/>
                <a:sym typeface="Montserrat"/>
              </a:rPr>
              <a:t>including the initial fixed rate for Community Power service compared with the local utility</a:t>
            </a:r>
          </a:p>
          <a:p>
            <a:pPr marL="342900" indent="-342900" algn="just">
              <a:spcAft>
                <a:spcPts val="400"/>
              </a:spcAft>
              <a:buClr>
                <a:srgbClr val="42BEE2"/>
              </a:buClr>
              <a:buFont typeface="Webdings" panose="05030102010509060703" pitchFamily="18" charset="2"/>
              <a:buChar char="~"/>
            </a:pPr>
            <a:r>
              <a:rPr lang="en-US" sz="1700" dirty="0">
                <a:solidFill>
                  <a:schemeClr val="tx1"/>
                </a:solidFill>
                <a:latin typeface="Montserrat" pitchFamily="2" charset="77"/>
                <a:ea typeface="Montserrat"/>
                <a:cs typeface="Calibri" panose="020F0502020204030204" pitchFamily="34" charset="0"/>
                <a:sym typeface="Montserrat"/>
              </a:rPr>
              <a:t>Customers on Eversource default energy service </a:t>
            </a:r>
            <a:r>
              <a:rPr lang="en-US" sz="1700" b="1" dirty="0">
                <a:solidFill>
                  <a:srgbClr val="DF4F3E"/>
                </a:solidFill>
                <a:latin typeface="Montserrat" pitchFamily="2" charset="77"/>
                <a:ea typeface="Montserrat"/>
                <a:cs typeface="Calibri" panose="020F0502020204030204" pitchFamily="34" charset="0"/>
                <a:sym typeface="Montserrat"/>
              </a:rPr>
              <a:t>able to decline participation or “opt-out”</a:t>
            </a:r>
            <a:r>
              <a:rPr lang="en-US" sz="1700" dirty="0">
                <a:solidFill>
                  <a:schemeClr val="tx1"/>
                </a:solidFill>
                <a:latin typeface="Montserrat" pitchFamily="2" charset="77"/>
                <a:ea typeface="Montserrat"/>
                <a:cs typeface="Calibri" panose="020F0502020204030204" pitchFamily="34" charset="0"/>
                <a:sym typeface="Montserrat"/>
              </a:rPr>
              <a:t> by calling 1-866-603-POWR, contacting </a:t>
            </a:r>
            <a:r>
              <a:rPr lang="en-US" sz="1700" dirty="0">
                <a:solidFill>
                  <a:schemeClr val="tx1"/>
                </a:solidFill>
                <a:latin typeface="Montserrat" pitchFamily="2" charset="77"/>
                <a:ea typeface="Montserrat"/>
                <a:cs typeface="Calibri" panose="020F0502020204030204" pitchFamily="34" charset="0"/>
                <a:sym typeface="Montserrat"/>
                <a:hlinkClick r:id="rId5"/>
              </a:rPr>
              <a:t>info@CommunityPowerNH.gov</a:t>
            </a:r>
            <a:r>
              <a:rPr lang="en-US" sz="1700" dirty="0">
                <a:solidFill>
                  <a:schemeClr val="tx1"/>
                </a:solidFill>
                <a:latin typeface="Montserrat" pitchFamily="2" charset="77"/>
                <a:ea typeface="Montserrat"/>
                <a:cs typeface="Calibri" panose="020F0502020204030204" pitchFamily="34" charset="0"/>
                <a:sym typeface="Montserrat"/>
              </a:rPr>
              <a:t> ; or visiting </a:t>
            </a:r>
            <a:r>
              <a:rPr lang="en-US" sz="1700" dirty="0">
                <a:solidFill>
                  <a:schemeClr val="tx1"/>
                </a:solidFill>
                <a:latin typeface="Montserrat" pitchFamily="2" charset="77"/>
                <a:ea typeface="Montserrat"/>
                <a:cs typeface="Calibri" panose="020F0502020204030204" pitchFamily="34" charset="0"/>
                <a:sym typeface="Montserrat"/>
                <a:hlinkClick r:id="rId6"/>
              </a:rPr>
              <a:t>www.CommunityPowerNH.gov</a:t>
            </a:r>
            <a:r>
              <a:rPr lang="en-US" sz="1700" dirty="0">
                <a:solidFill>
                  <a:schemeClr val="tx1"/>
                </a:solidFill>
                <a:latin typeface="Montserrat" pitchFamily="2" charset="77"/>
                <a:ea typeface="Montserrat"/>
                <a:cs typeface="Calibri" panose="020F0502020204030204" pitchFamily="34" charset="0"/>
                <a:sym typeface="Montserrat"/>
              </a:rPr>
              <a:t>  </a:t>
            </a:r>
            <a:endParaRPr lang="en-US" sz="1700" dirty="0">
              <a:solidFill>
                <a:schemeClr val="tx1"/>
              </a:solidFill>
              <a:latin typeface="Montserrat" pitchFamily="2" charset="77"/>
              <a:ea typeface="Montserrat"/>
              <a:cs typeface="Calibri" panose="020F0502020204030204" pitchFamily="34" charset="0"/>
              <a:sym typeface="Calibri"/>
            </a:endParaRPr>
          </a:p>
          <a:p>
            <a:pPr marL="342900" indent="-342900" algn="just">
              <a:spcAft>
                <a:spcPts val="400"/>
              </a:spcAft>
              <a:buClr>
                <a:srgbClr val="42BEE2"/>
              </a:buClr>
              <a:buFont typeface="Webdings" panose="05030102010509060703" pitchFamily="18" charset="2"/>
              <a:buChar char="~"/>
            </a:pPr>
            <a:r>
              <a:rPr lang="en-US" sz="1700" dirty="0">
                <a:solidFill>
                  <a:schemeClr val="tx1"/>
                </a:solidFill>
                <a:latin typeface="Montserrat" pitchFamily="2" charset="77"/>
                <a:ea typeface="Montserrat"/>
                <a:cs typeface="Calibri" panose="020F0502020204030204" pitchFamily="34" charset="0"/>
                <a:sym typeface="Montserrat"/>
              </a:rPr>
              <a:t>If a </a:t>
            </a:r>
            <a:r>
              <a:rPr lang="en-US" sz="1700" b="1" dirty="0">
                <a:solidFill>
                  <a:srgbClr val="3F9250"/>
                </a:solidFill>
                <a:latin typeface="Montserrat" pitchFamily="2" charset="77"/>
                <a:ea typeface="Montserrat"/>
                <a:cs typeface="Calibri" panose="020F0502020204030204" pitchFamily="34" charset="0"/>
                <a:sym typeface="Montserrat"/>
              </a:rPr>
              <a:t>customer is already getting their power from a competitive supplier</a:t>
            </a:r>
            <a:r>
              <a:rPr lang="en-US" sz="1700" dirty="0">
                <a:solidFill>
                  <a:schemeClr val="tx1"/>
                </a:solidFill>
                <a:latin typeface="Montserrat" pitchFamily="2" charset="77"/>
                <a:ea typeface="Montserrat"/>
                <a:cs typeface="Calibri" panose="020F0502020204030204" pitchFamily="34" charset="0"/>
                <a:sym typeface="Montserrat"/>
              </a:rPr>
              <a:t>, nothing will change unless they choose to </a:t>
            </a:r>
            <a:r>
              <a:rPr lang="en-US" sz="1700" b="1" dirty="0">
                <a:solidFill>
                  <a:srgbClr val="3F9250"/>
                </a:solidFill>
                <a:latin typeface="Montserrat" pitchFamily="2" charset="77"/>
                <a:ea typeface="Montserrat"/>
                <a:cs typeface="Calibri" panose="020F0502020204030204" pitchFamily="34" charset="0"/>
                <a:sym typeface="Montserrat"/>
              </a:rPr>
              <a:t>“opt-in”</a:t>
            </a:r>
            <a:r>
              <a:rPr lang="en-US" sz="1700" dirty="0">
                <a:solidFill>
                  <a:schemeClr val="tx1"/>
                </a:solidFill>
                <a:latin typeface="Montserrat" pitchFamily="2" charset="77"/>
                <a:ea typeface="Montserrat"/>
                <a:cs typeface="Calibri" panose="020F0502020204030204" pitchFamily="34" charset="0"/>
                <a:sym typeface="Montserrat"/>
              </a:rPr>
              <a:t> to Community Power. </a:t>
            </a:r>
            <a:endParaRPr lang="en-US" sz="1700" dirty="0">
              <a:solidFill>
                <a:schemeClr val="tx1"/>
              </a:solidFill>
              <a:latin typeface="Montserrat" pitchFamily="2" charset="77"/>
              <a:ea typeface="Montserrat"/>
              <a:cs typeface="Calibri" panose="020F0502020204030204" pitchFamily="34" charset="0"/>
            </a:endParaRPr>
          </a:p>
        </p:txBody>
      </p:sp>
      <p:pic>
        <p:nvPicPr>
          <p:cNvPr id="5" name="Picture 4">
            <a:extLst>
              <a:ext uri="{FF2B5EF4-FFF2-40B4-BE49-F238E27FC236}">
                <a16:creationId xmlns:a16="http://schemas.microsoft.com/office/drawing/2014/main" id="{E7A39543-283F-DAB9-010A-4C2482F4BD6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8489475" y="3004425"/>
            <a:ext cx="4008858" cy="3120222"/>
          </a:xfrm>
          <a:prstGeom prst="rect">
            <a:avLst/>
          </a:prstGeom>
        </p:spPr>
      </p:pic>
      <p:sp>
        <p:nvSpPr>
          <p:cNvPr id="7" name="TextBox 6">
            <a:extLst>
              <a:ext uri="{FF2B5EF4-FFF2-40B4-BE49-F238E27FC236}">
                <a16:creationId xmlns:a16="http://schemas.microsoft.com/office/drawing/2014/main" id="{3E54AE3D-B580-CBC1-36C2-2B42EA90A992}"/>
              </a:ext>
            </a:extLst>
          </p:cNvPr>
          <p:cNvSpPr txBox="1"/>
          <p:nvPr/>
        </p:nvSpPr>
        <p:spPr>
          <a:xfrm>
            <a:off x="304799" y="4401429"/>
            <a:ext cx="8282153" cy="1764586"/>
          </a:xfrm>
          <a:prstGeom prst="rect">
            <a:avLst/>
          </a:prstGeom>
          <a:noFill/>
        </p:spPr>
        <p:txBody>
          <a:bodyPr wrap="square">
            <a:spAutoFit/>
          </a:bodyPr>
          <a:lstStyle/>
          <a:p>
            <a:pPr marL="342900" indent="-342900" algn="just">
              <a:spcAft>
                <a:spcPts val="400"/>
              </a:spcAft>
              <a:buClr>
                <a:srgbClr val="42BEE2"/>
              </a:buClr>
              <a:buFont typeface="Webdings" panose="05030102010509060703" pitchFamily="18" charset="2"/>
              <a:buChar char="~"/>
            </a:pPr>
            <a:r>
              <a:rPr lang="en-US" sz="1700" b="1" dirty="0">
                <a:solidFill>
                  <a:srgbClr val="1F9CAE"/>
                </a:solidFill>
                <a:latin typeface="Montserrat" pitchFamily="2" charset="77"/>
                <a:cs typeface="Calibri" panose="020F0502020204030204" pitchFamily="34" charset="0"/>
                <a:sym typeface="Montserrat"/>
              </a:rPr>
              <a:t>Eversource will continue to deliver electricity</a:t>
            </a:r>
            <a:r>
              <a:rPr lang="en-US" sz="1700" b="1" dirty="0">
                <a:solidFill>
                  <a:srgbClr val="449B56"/>
                </a:solidFill>
                <a:latin typeface="Montserrat" pitchFamily="2" charset="77"/>
                <a:cs typeface="Calibri" panose="020F0502020204030204" pitchFamily="34" charset="0"/>
                <a:sym typeface="Montserrat"/>
              </a:rPr>
              <a:t> </a:t>
            </a:r>
            <a:r>
              <a:rPr lang="en-US" sz="1700" i="0" u="none" strike="noStrike" cap="none" dirty="0">
                <a:solidFill>
                  <a:srgbClr val="4F4C49"/>
                </a:solidFill>
                <a:latin typeface="Montserrat" pitchFamily="2" charset="77"/>
                <a:ea typeface="Montserrat"/>
                <a:cs typeface="Calibri" panose="020F0502020204030204" pitchFamily="34" charset="0"/>
                <a:sym typeface="Montserrat"/>
              </a:rPr>
              <a:t>using their poles and wires, provide billing services, and ensure reliability.</a:t>
            </a:r>
            <a:endParaRPr lang="en-US" sz="1700" dirty="0">
              <a:solidFill>
                <a:srgbClr val="4F4C49"/>
              </a:solidFill>
              <a:latin typeface="Montserrat" pitchFamily="2" charset="77"/>
              <a:ea typeface="Montserrat"/>
              <a:cs typeface="Calibri" panose="020F0502020204030204" pitchFamily="34" charset="0"/>
              <a:sym typeface="Montserrat"/>
            </a:endParaRPr>
          </a:p>
          <a:p>
            <a:pPr marL="342900" indent="-342900" algn="just">
              <a:spcAft>
                <a:spcPts val="400"/>
              </a:spcAft>
              <a:buClr>
                <a:srgbClr val="42BEE2"/>
              </a:buClr>
              <a:buFont typeface="Webdings" panose="05030102010509060703" pitchFamily="18" charset="2"/>
              <a:buChar char="~"/>
            </a:pPr>
            <a:r>
              <a:rPr lang="en-US" sz="1700" dirty="0">
                <a:solidFill>
                  <a:schemeClr val="tx1"/>
                </a:solidFill>
                <a:latin typeface="Montserrat" pitchFamily="2" charset="77"/>
                <a:ea typeface="Montserrat"/>
                <a:cs typeface="Calibri" panose="020F0502020204030204" pitchFamily="34" charset="0"/>
                <a:sym typeface="Montserrat"/>
              </a:rPr>
              <a:t>Rates posted at least 30 days in advance; customers can switch supplier at next meter read upon request with </a:t>
            </a:r>
            <a:r>
              <a:rPr lang="en-US" sz="1700" b="1" dirty="0">
                <a:solidFill>
                  <a:srgbClr val="EC912C"/>
                </a:solidFill>
                <a:latin typeface="Montserrat" pitchFamily="2" charset="77"/>
                <a:ea typeface="Montserrat"/>
                <a:cs typeface="Calibri" panose="020F0502020204030204" pitchFamily="34" charset="0"/>
                <a:sym typeface="Montserrat"/>
              </a:rPr>
              <a:t>no penalty or exit fee</a:t>
            </a:r>
            <a:r>
              <a:rPr lang="en-US" sz="1700" dirty="0">
                <a:solidFill>
                  <a:schemeClr val="tx1"/>
                </a:solidFill>
                <a:latin typeface="Montserrat" pitchFamily="2" charset="77"/>
                <a:ea typeface="Montserrat"/>
                <a:cs typeface="Calibri" panose="020F0502020204030204" pitchFamily="34" charset="0"/>
                <a:sym typeface="Montserrat"/>
              </a:rPr>
              <a:t>.</a:t>
            </a:r>
          </a:p>
          <a:p>
            <a:pPr marL="342900" indent="-342900" algn="just">
              <a:spcAft>
                <a:spcPts val="400"/>
              </a:spcAft>
              <a:buClr>
                <a:srgbClr val="42BEE2"/>
              </a:buClr>
              <a:buFont typeface="Webdings" panose="05030102010509060703" pitchFamily="18" charset="2"/>
              <a:buChar char="~"/>
            </a:pPr>
            <a:r>
              <a:rPr lang="en-US" sz="1700" b="1" i="0" u="none" strike="noStrike" cap="none" dirty="0">
                <a:solidFill>
                  <a:srgbClr val="2373AB"/>
                </a:solidFill>
                <a:latin typeface="Montserrat" pitchFamily="2" charset="77"/>
                <a:ea typeface="Montserrat"/>
                <a:cs typeface="Calibri" panose="020F0502020204030204" pitchFamily="34" charset="0"/>
                <a:sym typeface="Montserrat"/>
              </a:rPr>
              <a:t>Community Power is self-funded</a:t>
            </a:r>
            <a:r>
              <a:rPr lang="en-US" sz="1700" b="1" i="0" u="none" strike="noStrike" cap="none" dirty="0">
                <a:solidFill>
                  <a:schemeClr val="dk1"/>
                </a:solidFill>
                <a:latin typeface="Montserrat" pitchFamily="2" charset="77"/>
                <a:ea typeface="Montserrat"/>
                <a:cs typeface="Calibri" panose="020F0502020204030204" pitchFamily="34" charset="0"/>
                <a:sym typeface="Montserrat"/>
              </a:rPr>
              <a:t> </a:t>
            </a:r>
            <a:r>
              <a:rPr lang="en-US" sz="1700" i="0" u="none" strike="noStrike" cap="none" dirty="0">
                <a:solidFill>
                  <a:srgbClr val="4F4C49"/>
                </a:solidFill>
                <a:latin typeface="Montserrat" pitchFamily="2" charset="77"/>
                <a:ea typeface="Montserrat"/>
                <a:cs typeface="Calibri" panose="020F0502020204030204" pitchFamily="34" charset="0"/>
                <a:sym typeface="Montserrat"/>
              </a:rPr>
              <a:t>by rates paid by participating customers.     </a:t>
            </a:r>
            <a:r>
              <a:rPr lang="en-US" sz="1700" b="1" i="0" u="none" strike="noStrike" cap="none" dirty="0">
                <a:solidFill>
                  <a:srgbClr val="4F4C49"/>
                </a:solidFill>
                <a:latin typeface="Montserrat" pitchFamily="2" charset="77"/>
                <a:ea typeface="Montserrat"/>
                <a:cs typeface="Calibri" panose="020F0502020204030204" pitchFamily="34" charset="0"/>
                <a:sym typeface="Montserrat"/>
              </a:rPr>
              <a:t>No</a:t>
            </a:r>
            <a:r>
              <a:rPr lang="en-US" sz="1700" i="0" u="none" strike="noStrike" cap="none" dirty="0">
                <a:solidFill>
                  <a:srgbClr val="4F4C49"/>
                </a:solidFill>
                <a:latin typeface="Montserrat" pitchFamily="2" charset="77"/>
                <a:ea typeface="Montserrat"/>
                <a:cs typeface="Calibri" panose="020F0502020204030204" pitchFamily="34" charset="0"/>
                <a:sym typeface="Montserrat"/>
              </a:rPr>
              <a:t> </a:t>
            </a:r>
            <a:r>
              <a:rPr lang="en-US" sz="1700" b="1" i="0" u="none" strike="noStrike" cap="none" dirty="0">
                <a:solidFill>
                  <a:srgbClr val="4F4C49"/>
                </a:solidFill>
                <a:latin typeface="Montserrat" pitchFamily="2" charset="77"/>
                <a:ea typeface="Montserrat"/>
                <a:cs typeface="Calibri" panose="020F0502020204030204" pitchFamily="34" charset="0"/>
                <a:sym typeface="Montserrat"/>
              </a:rPr>
              <a:t>taxes will be used to cover program expenses.</a:t>
            </a:r>
            <a:endParaRPr lang="en-US" sz="1700" b="0" i="0" u="none" strike="noStrike" cap="none" dirty="0">
              <a:solidFill>
                <a:srgbClr val="4F4C49"/>
              </a:solidFill>
              <a:latin typeface="Montserrat" pitchFamily="2" charset="77"/>
              <a:cs typeface="Calibri" panose="020F0502020204030204" pitchFamily="3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c1791e128b_0_586"/>
          <p:cNvSpPr txBox="1"/>
          <p:nvPr/>
        </p:nvSpPr>
        <p:spPr>
          <a:xfrm>
            <a:off x="476130" y="461842"/>
            <a:ext cx="11617500" cy="710964"/>
          </a:xfrm>
          <a:prstGeom prst="rect">
            <a:avLst/>
          </a:prstGeom>
          <a:noFill/>
          <a:ln>
            <a:noFill/>
          </a:ln>
        </p:spPr>
        <p:txBody>
          <a:bodyPr spcFirstLastPara="1" wrap="square" lIns="0" tIns="0" rIns="0" bIns="0" anchor="t" anchorCtr="0">
            <a:spAutoFit/>
          </a:bodyPr>
          <a:lstStyle/>
          <a:p>
            <a:pPr marL="0" marR="0" lvl="0" indent="0" algn="ctr" rtl="0">
              <a:lnSpc>
                <a:spcPct val="104999"/>
              </a:lnSpc>
              <a:spcBef>
                <a:spcPts val="0"/>
              </a:spcBef>
              <a:spcAft>
                <a:spcPts val="0"/>
              </a:spcAft>
              <a:buClr>
                <a:srgbClr val="2471AA"/>
              </a:buClr>
              <a:buSzPts val="4000"/>
              <a:buFont typeface="Arial"/>
              <a:buNone/>
            </a:pPr>
            <a:r>
              <a:rPr lang="en-US" sz="4400" b="1" i="0" u="none" strike="noStrike" cap="none" dirty="0">
                <a:solidFill>
                  <a:srgbClr val="2471AA"/>
                </a:solidFill>
                <a:latin typeface="Metropolis" pitchFamily="2" charset="77"/>
                <a:sym typeface="Arial"/>
              </a:rPr>
              <a:t>What is the Electric Aggregation Plan?</a:t>
            </a:r>
            <a:endParaRPr sz="1600" b="0" i="0" u="none" strike="noStrike" cap="none" dirty="0">
              <a:solidFill>
                <a:srgbClr val="000000"/>
              </a:solidFill>
              <a:latin typeface="Metropolis" pitchFamily="2" charset="77"/>
              <a:sym typeface="Arial"/>
            </a:endParaRPr>
          </a:p>
        </p:txBody>
      </p:sp>
      <p:pic>
        <p:nvPicPr>
          <p:cNvPr id="220" name="Google Shape;220;g1c1791e128b_0_586" descr="Picture 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630389"/>
            <a:ext cx="12194014" cy="236931"/>
          </a:xfrm>
          <a:prstGeom prst="rect">
            <a:avLst/>
          </a:prstGeom>
          <a:noFill/>
          <a:ln>
            <a:noFill/>
          </a:ln>
        </p:spPr>
      </p:pic>
      <p:sp>
        <p:nvSpPr>
          <p:cNvPr id="221" name="Google Shape;221;g1c1791e128b_0_586"/>
          <p:cNvSpPr txBox="1">
            <a:spLocks noGrp="1"/>
          </p:cNvSpPr>
          <p:nvPr>
            <p:ph type="sldNum" idx="12"/>
          </p:nvPr>
        </p:nvSpPr>
        <p:spPr>
          <a:xfrm>
            <a:off x="9606263" y="6567488"/>
            <a:ext cx="24952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latin typeface="Calibri"/>
                <a:ea typeface="Calibri"/>
                <a:cs typeface="Calibri"/>
                <a:sym typeface="Calibri"/>
              </a:rPr>
              <a:t>8</a:t>
            </a:fld>
            <a:endParaRPr>
              <a:latin typeface="Calibri"/>
              <a:ea typeface="Calibri"/>
              <a:cs typeface="Calibri"/>
              <a:sym typeface="Calibri"/>
            </a:endParaRPr>
          </a:p>
        </p:txBody>
      </p:sp>
      <p:sp>
        <p:nvSpPr>
          <p:cNvPr id="222" name="Google Shape;222;g1c1791e128b_0_586"/>
          <p:cNvSpPr txBox="1"/>
          <p:nvPr/>
        </p:nvSpPr>
        <p:spPr>
          <a:xfrm>
            <a:off x="476130" y="1559738"/>
            <a:ext cx="11253415" cy="435499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42BEE2"/>
              </a:buClr>
              <a:buSzPts val="2400"/>
              <a:buFont typeface="Arimo"/>
              <a:buChar char="~"/>
            </a:pPr>
            <a:r>
              <a:rPr lang="en-US" sz="2400" b="1" i="0" u="none" strike="noStrike" cap="none" dirty="0">
                <a:solidFill>
                  <a:schemeClr val="dk1"/>
                </a:solidFill>
                <a:latin typeface="Montserrat"/>
                <a:ea typeface="Montserrat"/>
                <a:cs typeface="Montserrat"/>
                <a:sym typeface="Montserrat"/>
              </a:rPr>
              <a:t>Select Boards</a:t>
            </a:r>
            <a:r>
              <a:rPr lang="en-US" sz="2400" b="1" i="0" u="none" strike="noStrike" cap="none" dirty="0">
                <a:solidFill>
                  <a:schemeClr val="dk1"/>
                </a:solidFill>
                <a:highlight>
                  <a:srgbClr val="FFFFFF"/>
                </a:highlight>
                <a:latin typeface="Montserrat"/>
                <a:ea typeface="Montserrat"/>
                <a:cs typeface="Montserrat"/>
                <a:sym typeface="Montserrat"/>
              </a:rPr>
              <a:t> </a:t>
            </a:r>
            <a:r>
              <a:rPr lang="en-US" sz="2400" b="0" i="0" u="none" strike="noStrike" cap="none" dirty="0">
                <a:solidFill>
                  <a:schemeClr val="dk1"/>
                </a:solidFill>
                <a:highlight>
                  <a:srgbClr val="FFFFFF"/>
                </a:highlight>
                <a:latin typeface="Montserrat"/>
                <a:ea typeface="Montserrat"/>
                <a:cs typeface="Montserrat"/>
                <a:sym typeface="Montserrat"/>
              </a:rPr>
              <a:t>established Committees pursuant to RSA 53-E to oversee development of the Electric Aggregation Plans (EAP).</a:t>
            </a:r>
            <a:endParaRPr sz="2400" b="1" i="0" u="none" strike="noStrike" cap="none" dirty="0">
              <a:solidFill>
                <a:schemeClr val="dk1"/>
              </a:solidFill>
              <a:highlight>
                <a:srgbClr val="FFFFFF"/>
              </a:highlight>
              <a:latin typeface="Montserrat"/>
              <a:ea typeface="Montserrat"/>
              <a:cs typeface="Montserrat"/>
              <a:sym typeface="Montserrat"/>
            </a:endParaRPr>
          </a:p>
          <a:p>
            <a:pPr marL="342900" marR="0" lvl="0" indent="-342900" algn="just" rtl="0">
              <a:lnSpc>
                <a:spcPct val="150000"/>
              </a:lnSpc>
              <a:spcBef>
                <a:spcPts val="1500"/>
              </a:spcBef>
              <a:spcAft>
                <a:spcPts val="0"/>
              </a:spcAft>
              <a:buClr>
                <a:srgbClr val="42BEE2"/>
              </a:buClr>
              <a:buSzPts val="2400"/>
              <a:buFont typeface="Arimo"/>
              <a:buChar char="~"/>
            </a:pPr>
            <a:r>
              <a:rPr lang="en-US" sz="2400" b="0" i="0" u="none" strike="noStrike" cap="none" dirty="0">
                <a:solidFill>
                  <a:schemeClr val="dk1"/>
                </a:solidFill>
                <a:highlight>
                  <a:srgbClr val="FFFFFF"/>
                </a:highlight>
                <a:latin typeface="Montserrat"/>
                <a:ea typeface="Montserrat"/>
                <a:cs typeface="Montserrat"/>
                <a:sym typeface="Montserrat"/>
              </a:rPr>
              <a:t>EAP details how the Community Power program will operate and comply with state legal requirements.</a:t>
            </a:r>
            <a:endParaRPr dirty="0"/>
          </a:p>
          <a:p>
            <a:pPr marL="342900" marR="0" lvl="0" indent="-342900" algn="just" rtl="0">
              <a:lnSpc>
                <a:spcPct val="150000"/>
              </a:lnSpc>
              <a:spcBef>
                <a:spcPts val="1500"/>
              </a:spcBef>
              <a:spcAft>
                <a:spcPts val="0"/>
              </a:spcAft>
              <a:buClr>
                <a:srgbClr val="42BEE2"/>
              </a:buClr>
              <a:buSzPts val="2400"/>
              <a:buFont typeface="Arimo"/>
              <a:buChar char="~"/>
            </a:pPr>
            <a:r>
              <a:rPr lang="en-US" sz="2400" b="0" i="0" u="none" strike="noStrike" cap="none" dirty="0">
                <a:solidFill>
                  <a:schemeClr val="dk1"/>
                </a:solidFill>
                <a:highlight>
                  <a:srgbClr val="FFFFFF"/>
                </a:highlight>
                <a:latin typeface="Montserrat"/>
                <a:ea typeface="Montserrat"/>
                <a:cs typeface="Montserrat"/>
                <a:sym typeface="Montserrat"/>
              </a:rPr>
              <a:t>There will be two Public Hearings on </a:t>
            </a:r>
            <a:r>
              <a:rPr lang="en-US" sz="2400" b="1" u="sng" dirty="0">
                <a:solidFill>
                  <a:schemeClr val="dk1"/>
                </a:solidFill>
                <a:latin typeface="Montserrat"/>
                <a:ea typeface="Montserrat"/>
                <a:cs typeface="Montserrat"/>
                <a:sym typeface="Montserrat"/>
              </a:rPr>
              <a:t>12/7/2023</a:t>
            </a:r>
            <a:r>
              <a:rPr lang="en-US" sz="2400" b="1" u="sng" dirty="0">
                <a:solidFill>
                  <a:schemeClr val="dk1"/>
                </a:solidFill>
                <a:highlight>
                  <a:srgbClr val="FFFFFF"/>
                </a:highlight>
                <a:latin typeface="Montserrat"/>
                <a:ea typeface="Montserrat"/>
                <a:cs typeface="Montserrat"/>
                <a:sym typeface="Montserrat"/>
              </a:rPr>
              <a:t>, 12/14/2023, and 12/18/2023 (Sugar Hill only)</a:t>
            </a:r>
            <a:r>
              <a:rPr lang="en-US" sz="2400" b="0" i="0" u="none" strike="noStrike" cap="none" dirty="0">
                <a:solidFill>
                  <a:schemeClr val="dk1"/>
                </a:solidFill>
                <a:highlight>
                  <a:srgbClr val="FFFFFF"/>
                </a:highlight>
                <a:latin typeface="Montserrat"/>
                <a:ea typeface="Montserrat"/>
                <a:cs typeface="Montserrat"/>
                <a:sym typeface="Montserrat"/>
              </a:rPr>
              <a:t> to educate the Community about the Plan and to receive community input.</a:t>
            </a:r>
            <a:endParaRPr sz="2400" b="1" i="0" u="none" strike="noStrike" cap="none" dirty="0">
              <a:solidFill>
                <a:schemeClr val="dk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26"/>
        <p:cNvGrpSpPr/>
        <p:nvPr/>
      </p:nvGrpSpPr>
      <p:grpSpPr>
        <a:xfrm>
          <a:off x="0" y="0"/>
          <a:ext cx="0" cy="0"/>
          <a:chOff x="0" y="0"/>
          <a:chExt cx="0" cy="0"/>
        </a:xfrm>
      </p:grpSpPr>
      <p:sp>
        <p:nvSpPr>
          <p:cNvPr id="227" name="Google Shape;227;g1c1791e128b_0_443"/>
          <p:cNvSpPr txBox="1"/>
          <p:nvPr/>
        </p:nvSpPr>
        <p:spPr>
          <a:xfrm>
            <a:off x="476131" y="249622"/>
            <a:ext cx="11337328" cy="710964"/>
          </a:xfrm>
          <a:prstGeom prst="rect">
            <a:avLst/>
          </a:prstGeom>
          <a:noFill/>
          <a:ln>
            <a:noFill/>
          </a:ln>
        </p:spPr>
        <p:txBody>
          <a:bodyPr spcFirstLastPara="1" wrap="square" lIns="0" tIns="0" rIns="0" bIns="0" anchor="t" anchorCtr="0">
            <a:spAutoFit/>
          </a:bodyPr>
          <a:lstStyle/>
          <a:p>
            <a:pPr marL="0" marR="0" lvl="0" indent="0" algn="ctr" rtl="0">
              <a:lnSpc>
                <a:spcPct val="104999"/>
              </a:lnSpc>
              <a:spcBef>
                <a:spcPts val="0"/>
              </a:spcBef>
              <a:spcAft>
                <a:spcPts val="0"/>
              </a:spcAft>
              <a:buClr>
                <a:srgbClr val="2471AA"/>
              </a:buClr>
              <a:buSzPts val="4000"/>
              <a:buFont typeface="Arial"/>
              <a:buNone/>
            </a:pPr>
            <a:r>
              <a:rPr lang="en-US" sz="4400" b="1" i="0" u="none" strike="noStrike" cap="none" dirty="0">
                <a:solidFill>
                  <a:srgbClr val="2471AA"/>
                </a:solidFill>
                <a:latin typeface="Metropolis" pitchFamily="2" charset="77"/>
                <a:sym typeface="Arial"/>
              </a:rPr>
              <a:t>Purpose of the Electric Aggregation Plan</a:t>
            </a:r>
            <a:endParaRPr sz="1600" b="0" i="0" u="none" strike="noStrike" cap="none" dirty="0">
              <a:solidFill>
                <a:srgbClr val="000000"/>
              </a:solidFill>
              <a:latin typeface="Metropolis" pitchFamily="2" charset="77"/>
              <a:sym typeface="Arial"/>
            </a:endParaRPr>
          </a:p>
        </p:txBody>
      </p:sp>
      <p:pic>
        <p:nvPicPr>
          <p:cNvPr id="228" name="Google Shape;228;g1c1791e128b_0_443" descr="Picture 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630389"/>
            <a:ext cx="12194014" cy="236931"/>
          </a:xfrm>
          <a:prstGeom prst="rect">
            <a:avLst/>
          </a:prstGeom>
          <a:noFill/>
          <a:ln>
            <a:noFill/>
          </a:ln>
        </p:spPr>
      </p:pic>
      <p:sp>
        <p:nvSpPr>
          <p:cNvPr id="229" name="Google Shape;229;g1c1791e128b_0_443"/>
          <p:cNvSpPr txBox="1"/>
          <p:nvPr/>
        </p:nvSpPr>
        <p:spPr>
          <a:xfrm>
            <a:off x="6649877" y="3769136"/>
            <a:ext cx="3985464" cy="4616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3533B"/>
              </a:buClr>
              <a:buSzPts val="2400"/>
              <a:buFont typeface="Arial"/>
              <a:buNone/>
            </a:pPr>
            <a:r>
              <a:rPr lang="en-US" sz="2400" b="1" i="0" u="none" strike="noStrike" cap="none">
                <a:solidFill>
                  <a:srgbClr val="F1543D"/>
                </a:solidFill>
                <a:latin typeface="Montserrat"/>
                <a:ea typeface="Montserrat"/>
                <a:cs typeface="Montserrat"/>
                <a:sym typeface="Montserrat"/>
              </a:rPr>
              <a:t>The Plan does </a:t>
            </a:r>
            <a:r>
              <a:rPr lang="en-US" sz="2400" b="1" i="0" u="sng" strike="noStrike" cap="none">
                <a:solidFill>
                  <a:srgbClr val="F1543D"/>
                </a:solidFill>
                <a:latin typeface="Montserrat"/>
                <a:ea typeface="Montserrat"/>
                <a:cs typeface="Montserrat"/>
                <a:sym typeface="Montserrat"/>
              </a:rPr>
              <a:t>not</a:t>
            </a:r>
            <a:r>
              <a:rPr lang="en-US" sz="2400" b="1" i="0" u="none" strike="noStrike" cap="none">
                <a:solidFill>
                  <a:srgbClr val="F1543D"/>
                </a:solidFill>
                <a:latin typeface="Montserrat"/>
                <a:ea typeface="Montserrat"/>
                <a:cs typeface="Montserrat"/>
                <a:sym typeface="Montserrat"/>
              </a:rPr>
              <a:t>:</a:t>
            </a:r>
            <a:endParaRPr sz="2400" b="0" i="0" u="none" strike="noStrike" cap="none">
              <a:solidFill>
                <a:srgbClr val="F1543D"/>
              </a:solidFill>
              <a:latin typeface="Montserrat"/>
              <a:ea typeface="Montserrat"/>
              <a:cs typeface="Montserrat"/>
              <a:sym typeface="Montserrat"/>
            </a:endParaRPr>
          </a:p>
        </p:txBody>
      </p:sp>
      <p:sp>
        <p:nvSpPr>
          <p:cNvPr id="230" name="Google Shape;230;g1c1791e128b_0_443"/>
          <p:cNvSpPr txBox="1"/>
          <p:nvPr/>
        </p:nvSpPr>
        <p:spPr>
          <a:xfrm>
            <a:off x="6649877" y="1082080"/>
            <a:ext cx="4886400" cy="491184"/>
          </a:xfrm>
          <a:prstGeom prst="rect">
            <a:avLst/>
          </a:prstGeom>
          <a:noFill/>
          <a:ln>
            <a:noFill/>
          </a:ln>
        </p:spPr>
        <p:txBody>
          <a:bodyPr spcFirstLastPara="1" wrap="square" lIns="45700" tIns="45700" rIns="45700" bIns="45700" anchor="t" anchorCtr="0">
            <a:spAutoFit/>
          </a:bodyPr>
          <a:lstStyle/>
          <a:p>
            <a:pPr marL="0" marR="0" lvl="0" indent="0" algn="l" rtl="0">
              <a:lnSpc>
                <a:spcPct val="108333"/>
              </a:lnSpc>
              <a:spcBef>
                <a:spcPts val="0"/>
              </a:spcBef>
              <a:spcAft>
                <a:spcPts val="0"/>
              </a:spcAft>
              <a:buClr>
                <a:srgbClr val="429B52"/>
              </a:buClr>
              <a:buSzPts val="2400"/>
              <a:buFont typeface="Arial"/>
              <a:buNone/>
            </a:pPr>
            <a:r>
              <a:rPr lang="en-US" sz="2400" b="1" i="0" u="none" strike="noStrike" cap="none">
                <a:solidFill>
                  <a:srgbClr val="3B994D"/>
                </a:solidFill>
                <a:latin typeface="Montserrat"/>
                <a:ea typeface="Montserrat"/>
                <a:cs typeface="Montserrat"/>
                <a:sym typeface="Montserrat"/>
              </a:rPr>
              <a:t>The Plan </a:t>
            </a:r>
            <a:r>
              <a:rPr lang="en-US" sz="2400" b="1" i="0" u="sng" strike="noStrike" cap="none">
                <a:solidFill>
                  <a:srgbClr val="3B994D"/>
                </a:solidFill>
                <a:latin typeface="Montserrat"/>
                <a:ea typeface="Montserrat"/>
                <a:cs typeface="Montserrat"/>
                <a:sym typeface="Montserrat"/>
              </a:rPr>
              <a:t>does</a:t>
            </a:r>
            <a:r>
              <a:rPr lang="en-US" sz="2400" b="1" i="0" u="none" strike="noStrike" cap="none">
                <a:solidFill>
                  <a:srgbClr val="3B994D"/>
                </a:solidFill>
                <a:latin typeface="Montserrat"/>
                <a:ea typeface="Montserrat"/>
                <a:cs typeface="Montserrat"/>
                <a:sym typeface="Montserrat"/>
              </a:rPr>
              <a:t>:</a:t>
            </a:r>
            <a:endParaRPr sz="2400" b="0" i="0" u="none" strike="noStrike" cap="none">
              <a:solidFill>
                <a:srgbClr val="3B994D"/>
              </a:solidFill>
              <a:latin typeface="Montserrat"/>
              <a:ea typeface="Montserrat"/>
              <a:cs typeface="Montserrat"/>
              <a:sym typeface="Montserrat"/>
            </a:endParaRPr>
          </a:p>
        </p:txBody>
      </p:sp>
      <p:sp>
        <p:nvSpPr>
          <p:cNvPr id="231" name="Google Shape;231;g1c1791e128b_0_443"/>
          <p:cNvSpPr txBox="1"/>
          <p:nvPr/>
        </p:nvSpPr>
        <p:spPr>
          <a:xfrm>
            <a:off x="6686162" y="1613905"/>
            <a:ext cx="5398200" cy="216978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600"/>
              </a:spcAft>
              <a:buClr>
                <a:srgbClr val="4E4B48"/>
              </a:buClr>
              <a:buSzPts val="1800"/>
              <a:buFont typeface="Calibri"/>
              <a:buNone/>
            </a:pPr>
            <a:r>
              <a:rPr lang="en-US" sz="2000" b="0" i="0" u="none" strike="noStrike" cap="none" dirty="0">
                <a:solidFill>
                  <a:schemeClr val="dk1"/>
                </a:solidFill>
                <a:latin typeface="Montserrat"/>
                <a:ea typeface="Montserrat"/>
                <a:cs typeface="Montserrat"/>
                <a:sym typeface="Montserrat"/>
              </a:rPr>
              <a:t>Address issues required to be considered by RSA 53-E including:</a:t>
            </a:r>
            <a:endParaRPr sz="2000" b="0" i="0" u="none" strike="noStrike" cap="none" dirty="0">
              <a:solidFill>
                <a:schemeClr val="dk1"/>
              </a:solidFill>
              <a:latin typeface="Montserrat"/>
              <a:ea typeface="Montserrat"/>
              <a:cs typeface="Montserrat"/>
              <a:sym typeface="Montserrat"/>
            </a:endParaRPr>
          </a:p>
          <a:p>
            <a:pPr marL="457200" marR="0" lvl="0" indent="-457200" algn="l" rtl="0">
              <a:lnSpc>
                <a:spcPct val="100000"/>
              </a:lnSpc>
              <a:spcBef>
                <a:spcPts val="0"/>
              </a:spcBef>
              <a:spcAft>
                <a:spcPts val="600"/>
              </a:spcAft>
              <a:buClr>
                <a:srgbClr val="4E4B48"/>
              </a:buClr>
              <a:buSzPts val="1800"/>
              <a:buFont typeface="Arial"/>
              <a:buAutoNum type="alphaLcParenR"/>
            </a:pPr>
            <a:r>
              <a:rPr lang="en-US" sz="2000" b="0" i="0" u="none" strike="noStrike" cap="none" dirty="0">
                <a:solidFill>
                  <a:schemeClr val="dk1"/>
                </a:solidFill>
                <a:latin typeface="Montserrat"/>
                <a:ea typeface="Montserrat"/>
                <a:cs typeface="Montserrat"/>
                <a:sym typeface="Montserrat"/>
              </a:rPr>
              <a:t>How net metering will be provided; </a:t>
            </a:r>
            <a:endParaRPr sz="2000" b="0" i="0" u="none" strike="noStrike" cap="none" dirty="0">
              <a:solidFill>
                <a:schemeClr val="dk1"/>
              </a:solidFill>
              <a:latin typeface="Montserrat"/>
              <a:ea typeface="Montserrat"/>
              <a:cs typeface="Montserrat"/>
              <a:sym typeface="Montserrat"/>
            </a:endParaRPr>
          </a:p>
          <a:p>
            <a:pPr marL="457200" marR="0" lvl="0" indent="-457200" algn="l" rtl="0">
              <a:lnSpc>
                <a:spcPct val="100000"/>
              </a:lnSpc>
              <a:spcBef>
                <a:spcPts val="0"/>
              </a:spcBef>
              <a:spcAft>
                <a:spcPts val="600"/>
              </a:spcAft>
              <a:buClr>
                <a:srgbClr val="4E4B48"/>
              </a:buClr>
              <a:buSzPts val="1800"/>
              <a:buFont typeface="Arial"/>
              <a:buAutoNum type="alphaLcParenR"/>
            </a:pPr>
            <a:r>
              <a:rPr lang="en-US" sz="2000" b="0" i="0" u="none" strike="noStrike" cap="none" dirty="0">
                <a:solidFill>
                  <a:schemeClr val="dk1"/>
                </a:solidFill>
                <a:latin typeface="Montserrat"/>
                <a:ea typeface="Montserrat"/>
                <a:cs typeface="Montserrat"/>
                <a:sym typeface="Montserrat"/>
              </a:rPr>
              <a:t>How customers enrolled in the Electric Assistance Program will receive their discount.</a:t>
            </a:r>
            <a:endParaRPr sz="2000" b="0" i="0" u="none" strike="noStrike" cap="none" dirty="0">
              <a:solidFill>
                <a:schemeClr val="dk1"/>
              </a:solidFill>
              <a:latin typeface="Montserrat"/>
              <a:ea typeface="Montserrat"/>
              <a:cs typeface="Montserrat"/>
              <a:sym typeface="Montserrat"/>
            </a:endParaRPr>
          </a:p>
        </p:txBody>
      </p:sp>
      <p:sp>
        <p:nvSpPr>
          <p:cNvPr id="232" name="Google Shape;232;g1c1791e128b_0_443"/>
          <p:cNvSpPr txBox="1">
            <a:spLocks noGrp="1"/>
          </p:cNvSpPr>
          <p:nvPr>
            <p:ph type="sldNum" idx="12"/>
          </p:nvPr>
        </p:nvSpPr>
        <p:spPr>
          <a:xfrm>
            <a:off x="9606263" y="6567488"/>
            <a:ext cx="24952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latin typeface="Calibri"/>
                <a:ea typeface="Calibri"/>
                <a:cs typeface="Calibri"/>
                <a:sym typeface="Calibri"/>
              </a:rPr>
              <a:t>9</a:t>
            </a:fld>
            <a:endParaRPr>
              <a:latin typeface="Calibri"/>
              <a:ea typeface="Calibri"/>
              <a:cs typeface="Calibri"/>
              <a:sym typeface="Calibri"/>
            </a:endParaRPr>
          </a:p>
        </p:txBody>
      </p:sp>
      <p:sp>
        <p:nvSpPr>
          <p:cNvPr id="233" name="Google Shape;233;g1c1791e128b_0_443"/>
          <p:cNvSpPr txBox="1"/>
          <p:nvPr/>
        </p:nvSpPr>
        <p:spPr>
          <a:xfrm>
            <a:off x="252780" y="1082080"/>
            <a:ext cx="6087862" cy="558762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42BEE2"/>
              </a:buClr>
              <a:buSzPts val="2200"/>
              <a:buFont typeface="Arimo"/>
              <a:buChar char="~"/>
            </a:pPr>
            <a:r>
              <a:rPr lang="en-US" sz="2200" b="0" i="0" u="none" strike="noStrike" cap="none" dirty="0">
                <a:solidFill>
                  <a:schemeClr val="dk1"/>
                </a:solidFill>
                <a:latin typeface="Montserrat"/>
                <a:ea typeface="Montserrat"/>
                <a:cs typeface="Montserrat"/>
                <a:sym typeface="Montserrat"/>
              </a:rPr>
              <a:t>Defines program goals and objectives</a:t>
            </a:r>
            <a:endParaRPr dirty="0"/>
          </a:p>
          <a:p>
            <a:pPr marL="342900" marR="0" lvl="0" indent="-342900" algn="just" rtl="0">
              <a:lnSpc>
                <a:spcPct val="100000"/>
              </a:lnSpc>
              <a:spcBef>
                <a:spcPts val="1500"/>
              </a:spcBef>
              <a:spcAft>
                <a:spcPts val="0"/>
              </a:spcAft>
              <a:buClr>
                <a:srgbClr val="42BEE2"/>
              </a:buClr>
              <a:buSzPts val="2200"/>
              <a:buFont typeface="Arimo"/>
              <a:buChar char="~"/>
            </a:pPr>
            <a:r>
              <a:rPr lang="en-US" sz="2200" b="0" i="0" u="none" strike="noStrike" cap="none" dirty="0">
                <a:solidFill>
                  <a:schemeClr val="dk1"/>
                </a:solidFill>
                <a:latin typeface="Montserrat"/>
                <a:ea typeface="Montserrat"/>
                <a:cs typeface="Montserrat"/>
                <a:sym typeface="Montserrat"/>
              </a:rPr>
              <a:t>Defines governance; implementation; customer noticing, enrollment, options</a:t>
            </a:r>
            <a:endParaRPr dirty="0"/>
          </a:p>
          <a:p>
            <a:pPr marL="342900" marR="0" lvl="0" indent="-342900" algn="just" rtl="0">
              <a:lnSpc>
                <a:spcPct val="100000"/>
              </a:lnSpc>
              <a:spcBef>
                <a:spcPts val="1500"/>
              </a:spcBef>
              <a:spcAft>
                <a:spcPts val="0"/>
              </a:spcAft>
              <a:buClr>
                <a:srgbClr val="42BEE2"/>
              </a:buClr>
              <a:buSzPts val="2200"/>
              <a:buFont typeface="Arimo"/>
              <a:buChar char="~"/>
            </a:pPr>
            <a:r>
              <a:rPr lang="en-US" sz="2200" b="0" i="0" u="none" strike="noStrike" cap="none" dirty="0">
                <a:solidFill>
                  <a:schemeClr val="dk1"/>
                </a:solidFill>
                <a:latin typeface="Montserrat"/>
                <a:ea typeface="Montserrat"/>
                <a:cs typeface="Montserrat"/>
                <a:sym typeface="Montserrat"/>
              </a:rPr>
              <a:t>Commits municipality to comply with applicable statutes and regulations:</a:t>
            </a:r>
            <a:endParaRPr dirty="0"/>
          </a:p>
          <a:p>
            <a:pPr marL="0" marR="0" lvl="0" indent="0" algn="l" rtl="0">
              <a:lnSpc>
                <a:spcPct val="144444"/>
              </a:lnSpc>
              <a:spcBef>
                <a:spcPts val="1500"/>
              </a:spcBef>
              <a:spcAft>
                <a:spcPts val="0"/>
              </a:spcAft>
              <a:buNone/>
            </a:pPr>
            <a:r>
              <a:rPr lang="en-US" sz="1800" b="0" i="0" u="none" strike="noStrike" cap="none" dirty="0">
                <a:solidFill>
                  <a:schemeClr val="dk1"/>
                </a:solidFill>
                <a:latin typeface="Montserrat"/>
                <a:ea typeface="Montserrat"/>
                <a:cs typeface="Montserrat"/>
                <a:sym typeface="Montserrat"/>
              </a:rPr>
              <a:t>	(a) </a:t>
            </a:r>
            <a:r>
              <a:rPr lang="en-US" sz="1800" b="0" i="1" u="none" strike="noStrike" cap="none" dirty="0">
                <a:solidFill>
                  <a:schemeClr val="dk1"/>
                </a:solidFill>
                <a:latin typeface="Montserrat"/>
                <a:ea typeface="Montserrat"/>
                <a:cs typeface="Montserrat"/>
                <a:sym typeface="Montserrat"/>
              </a:rPr>
              <a:t>Providing universal access, reliability, 	and equitable treatment of all classes of 	customers; </a:t>
            </a:r>
            <a:endParaRPr dirty="0"/>
          </a:p>
          <a:p>
            <a:pPr marL="0" marR="0" lvl="0" indent="0" algn="l" rtl="0">
              <a:lnSpc>
                <a:spcPct val="144444"/>
              </a:lnSpc>
              <a:spcBef>
                <a:spcPts val="600"/>
              </a:spcBef>
              <a:spcAft>
                <a:spcPts val="0"/>
              </a:spcAft>
              <a:buNone/>
            </a:pPr>
            <a:r>
              <a:rPr lang="en-US" sz="1800" b="0" i="0" u="none" strike="noStrike" cap="none" dirty="0">
                <a:solidFill>
                  <a:schemeClr val="dk1"/>
                </a:solidFill>
                <a:latin typeface="Montserrat"/>
                <a:ea typeface="Montserrat"/>
                <a:cs typeface="Montserrat"/>
                <a:sym typeface="Montserrat"/>
              </a:rPr>
              <a:t>	(b) </a:t>
            </a:r>
            <a:r>
              <a:rPr lang="en-US" sz="1800" b="0" i="1" u="none" strike="noStrike" cap="none" dirty="0">
                <a:solidFill>
                  <a:schemeClr val="dk1"/>
                </a:solidFill>
                <a:latin typeface="Montserrat"/>
                <a:ea typeface="Montserrat"/>
                <a:cs typeface="Montserrat"/>
                <a:sym typeface="Montserrat"/>
              </a:rPr>
              <a:t>Meeting, at a minimum, the basic 	environmental 	and service standards 	established by the Public Utilities 	Commission and other applicable 	agencies and laws and rules. </a:t>
            </a:r>
            <a:endParaRPr sz="1800" b="0" i="0" u="none" strike="noStrike" cap="none" dirty="0">
              <a:solidFill>
                <a:schemeClr val="dk1"/>
              </a:solidFill>
              <a:latin typeface="Montserrat"/>
              <a:ea typeface="Montserrat"/>
              <a:cs typeface="Montserrat"/>
              <a:sym typeface="Montserrat"/>
            </a:endParaRPr>
          </a:p>
        </p:txBody>
      </p:sp>
      <p:sp>
        <p:nvSpPr>
          <p:cNvPr id="234" name="Google Shape;234;g1c1791e128b_0_443"/>
          <p:cNvSpPr txBox="1"/>
          <p:nvPr/>
        </p:nvSpPr>
        <p:spPr>
          <a:xfrm>
            <a:off x="6541020" y="4353722"/>
            <a:ext cx="5398200" cy="197742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42BEE2"/>
              </a:buClr>
              <a:buSzPts val="2200"/>
              <a:buFont typeface="Arimo"/>
              <a:buChar char="~"/>
            </a:pPr>
            <a:r>
              <a:rPr lang="en-US" sz="2200" b="0" i="0" u="none" strike="noStrike" cap="none" dirty="0">
                <a:solidFill>
                  <a:schemeClr val="dk1"/>
                </a:solidFill>
                <a:latin typeface="Montserrat"/>
                <a:ea typeface="Montserrat"/>
                <a:cs typeface="Montserrat"/>
                <a:sym typeface="Montserrat"/>
              </a:rPr>
              <a:t>Otherwise commit the town to any defined course of action; or</a:t>
            </a:r>
            <a:endParaRPr dirty="0"/>
          </a:p>
          <a:p>
            <a:pPr marL="342900" marR="0" lvl="0" indent="-342900" algn="just" rtl="0">
              <a:lnSpc>
                <a:spcPct val="100000"/>
              </a:lnSpc>
              <a:spcBef>
                <a:spcPts val="1500"/>
              </a:spcBef>
              <a:spcAft>
                <a:spcPts val="0"/>
              </a:spcAft>
              <a:buClr>
                <a:srgbClr val="42BEE2"/>
              </a:buClr>
              <a:buSzPts val="2200"/>
              <a:buFont typeface="Arimo"/>
              <a:buChar char="~"/>
            </a:pPr>
            <a:r>
              <a:rPr lang="en-US" sz="2200" b="0" i="0" u="none" strike="noStrike" cap="none" dirty="0">
                <a:solidFill>
                  <a:schemeClr val="dk1"/>
                </a:solidFill>
                <a:latin typeface="Montserrat"/>
                <a:ea typeface="Montserrat"/>
                <a:cs typeface="Montserrat"/>
                <a:sym typeface="Montserrat"/>
              </a:rPr>
              <a:t>Impose any financial commitment or liability on the </a:t>
            </a:r>
            <a:r>
              <a:rPr lang="en-US" sz="2200" dirty="0">
                <a:solidFill>
                  <a:schemeClr val="dk1"/>
                </a:solidFill>
                <a:latin typeface="Montserrat"/>
                <a:ea typeface="Montserrat"/>
                <a:cs typeface="Montserrat"/>
                <a:sym typeface="Montserrat"/>
              </a:rPr>
              <a:t>town </a:t>
            </a:r>
            <a:r>
              <a:rPr lang="en-US" sz="2200" b="0" i="0" u="none" strike="noStrike" cap="none" dirty="0">
                <a:solidFill>
                  <a:schemeClr val="dk1"/>
                </a:solidFill>
                <a:latin typeface="Montserrat"/>
                <a:ea typeface="Montserrat"/>
                <a:cs typeface="Montserrat"/>
                <a:sym typeface="Montserrat"/>
              </a:rPr>
              <a:t>or its taxpayers.</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9488</TotalTime>
  <Words>1561</Words>
  <Application>Microsoft Office PowerPoint</Application>
  <PresentationFormat>Widescreen</PresentationFormat>
  <Paragraphs>189</Paragraphs>
  <Slides>16</Slides>
  <Notes>16</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Arimo</vt:lpstr>
      <vt:lpstr>Calibri</vt:lpstr>
      <vt:lpstr>Metropolis</vt:lpstr>
      <vt:lpstr>Montserrat</vt:lpstr>
      <vt:lpstr>Montserrat SemiBold</vt:lpstr>
      <vt:lpstr>Noto Sans Symbols</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Power Coalition of NH</vt:lpstr>
      <vt:lpstr>PowerPoint Presentation</vt:lpstr>
      <vt:lpstr>Electricity Choices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P. Herndon</dc:creator>
  <cp:lastModifiedBy>Mary Moritz</cp:lastModifiedBy>
  <cp:revision>21</cp:revision>
  <dcterms:created xsi:type="dcterms:W3CDTF">2022-08-18T19:21:49Z</dcterms:created>
  <dcterms:modified xsi:type="dcterms:W3CDTF">2023-12-07T13:17:11Z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0x010100C4BE7B487C5F934AB052380DF486FDF4</vt:lpwstr>
  </property>
</Properties>
</file>